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6858000" cx="12192000"/>
  <p:notesSz cx="6858000" cy="9144000"/>
  <p:embeddedFontLst>
    <p:embeddedFont>
      <p:font typeface="Play"/>
      <p:regular r:id="rId29"/>
      <p:bold r:id="rId30"/>
    </p:embeddedFont>
    <p:embeddedFont>
      <p:font typeface="Roboto"/>
      <p:regular r:id="rId31"/>
      <p:bold r:id="rId32"/>
      <p:italic r:id="rId33"/>
      <p:boldItalic r:id="rId34"/>
    </p:embeddedFont>
    <p:embeddedFont>
      <p:font typeface="Merriweather SemiBold"/>
      <p:regular r:id="rId35"/>
      <p:bold r:id="rId36"/>
      <p:italic r:id="rId37"/>
      <p:boldItalic r:id="rId38"/>
    </p:embeddedFont>
    <p:embeddedFont>
      <p:font typeface="Merriweather"/>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3" roundtripDataSignature="AMtx7miWN+6nyBU55ibz5y2jALALufuRm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erriweather-bold.fntdata"/><Relationship Id="rId20" Type="http://schemas.openxmlformats.org/officeDocument/2006/relationships/slide" Target="slides/slide16.xml"/><Relationship Id="rId42" Type="http://schemas.openxmlformats.org/officeDocument/2006/relationships/font" Target="fonts/Merriweather-boldItalic.fntdata"/><Relationship Id="rId41" Type="http://schemas.openxmlformats.org/officeDocument/2006/relationships/font" Target="fonts/Merriweather-italic.fntdata"/><Relationship Id="rId22" Type="http://schemas.openxmlformats.org/officeDocument/2006/relationships/slide" Target="slides/slide18.xml"/><Relationship Id="rId21" Type="http://schemas.openxmlformats.org/officeDocument/2006/relationships/slide" Target="slides/slide17.xml"/><Relationship Id="rId43" Type="http://customschemas.google.com/relationships/presentationmetadata" Target="meta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Play-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regular.fntdata"/><Relationship Id="rId30" Type="http://schemas.openxmlformats.org/officeDocument/2006/relationships/font" Target="fonts/Play-bold.fntdata"/><Relationship Id="rId11" Type="http://schemas.openxmlformats.org/officeDocument/2006/relationships/slide" Target="slides/slide7.xml"/><Relationship Id="rId33" Type="http://schemas.openxmlformats.org/officeDocument/2006/relationships/font" Target="fonts/Roboto-italic.fntdata"/><Relationship Id="rId10" Type="http://schemas.openxmlformats.org/officeDocument/2006/relationships/slide" Target="slides/slide6.xml"/><Relationship Id="rId32" Type="http://schemas.openxmlformats.org/officeDocument/2006/relationships/font" Target="fonts/Roboto-bold.fntdata"/><Relationship Id="rId13" Type="http://schemas.openxmlformats.org/officeDocument/2006/relationships/slide" Target="slides/slide9.xml"/><Relationship Id="rId35" Type="http://schemas.openxmlformats.org/officeDocument/2006/relationships/font" Target="fonts/MerriweatherSemiBold-regular.fntdata"/><Relationship Id="rId12" Type="http://schemas.openxmlformats.org/officeDocument/2006/relationships/slide" Target="slides/slide8.xml"/><Relationship Id="rId34" Type="http://schemas.openxmlformats.org/officeDocument/2006/relationships/font" Target="fonts/Roboto-boldItalic.fntdata"/><Relationship Id="rId15" Type="http://schemas.openxmlformats.org/officeDocument/2006/relationships/slide" Target="slides/slide11.xml"/><Relationship Id="rId37" Type="http://schemas.openxmlformats.org/officeDocument/2006/relationships/font" Target="fonts/MerriweatherSemiBold-italic.fntdata"/><Relationship Id="rId14" Type="http://schemas.openxmlformats.org/officeDocument/2006/relationships/slide" Target="slides/slide10.xml"/><Relationship Id="rId36" Type="http://schemas.openxmlformats.org/officeDocument/2006/relationships/font" Target="fonts/MerriweatherSemiBold-bold.fntdata"/><Relationship Id="rId17" Type="http://schemas.openxmlformats.org/officeDocument/2006/relationships/slide" Target="slides/slide13.xml"/><Relationship Id="rId39" Type="http://schemas.openxmlformats.org/officeDocument/2006/relationships/font" Target="fonts/Merriweather-regular.fntdata"/><Relationship Id="rId16" Type="http://schemas.openxmlformats.org/officeDocument/2006/relationships/slide" Target="slides/slide12.xml"/><Relationship Id="rId38" Type="http://schemas.openxmlformats.org/officeDocument/2006/relationships/font" Target="fonts/MerriweatherSemiBold-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chemeClr val="dk1"/>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polygon.io"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 name="Google Shape;8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7" name="Google Shape;197;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6fc5189105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6fc5189105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g36fc5189105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6fc104f747_1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 name="Google Shape;214;g36fc104f747_1_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5" name="Google Shape;215;g36fc104f747_1_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6fc5189105_2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6fc5189105_2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g36fc5189105_2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6fc5189105_2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6fc5189105_2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g36fc5189105_2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6fc5189105_2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6fc5189105_2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g36fc5189105_2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Index: table </a:t>
            </a:r>
            <a:r>
              <a:rPr lang="en-US"/>
              <a:t>stores the three market indices (S&amp;P 500, NASDAQ, and Dow Jones ) acts as the master reference for the entire db.useful in Tableau for filtering and comparing performance across indices.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Daily Price: Table contains the actual historical data we pull from the </a:t>
            </a:r>
            <a:r>
              <a:rPr lang="en-US" u="sng">
                <a:solidFill>
                  <a:schemeClr val="hlink"/>
                </a:solidFill>
                <a:hlinkClick r:id="rId2"/>
              </a:rPr>
              <a:t>polygon.io</a:t>
            </a:r>
            <a:r>
              <a:rPr lang="en-US"/>
              <a:t> api, storing each index’s daily open, high, close, and volume (used for our training data).</a:t>
            </a:r>
            <a:endParaRPr/>
          </a:p>
          <a:p>
            <a:pPr indent="0" lvl="0" marL="0" rtl="0" algn="l">
              <a:spcBef>
                <a:spcPts val="0"/>
              </a:spcBef>
              <a:spcAft>
                <a:spcPts val="0"/>
              </a:spcAft>
              <a:buNone/>
            </a:pPr>
            <a:r>
              <a:rPr lang="en-US"/>
              <a:t>		</a:t>
            </a:r>
            <a:r>
              <a:rPr lang="en-US"/>
              <a:t>Will</a:t>
            </a:r>
            <a:r>
              <a:rPr lang="en-US"/>
              <a:t> be used for the </a:t>
            </a:r>
            <a:r>
              <a:rPr lang="en-US"/>
              <a:t>performance</a:t>
            </a:r>
            <a:r>
              <a:rPr lang="en-US"/>
              <a:t> line in our tableau charts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Forecast Result: The models predictions will be stored here forecasting closing prices and diff between actual and predicted values. Can compare real vs predicted </a:t>
            </a:r>
            <a:r>
              <a:rPr lang="en-US"/>
              <a:t>performance</a:t>
            </a:r>
            <a:r>
              <a:rPr lang="en-US"/>
              <a:t> in Tableau</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Model Metric: Each row is a summary of how well the model performed for a </a:t>
            </a:r>
            <a:r>
              <a:rPr lang="en-US"/>
              <a:t>given</a:t>
            </a:r>
            <a:r>
              <a:rPr lang="en-US"/>
              <a:t> metric, </a:t>
            </a:r>
            <a:r>
              <a:rPr lang="en-US"/>
              <a:t>storing</a:t>
            </a:r>
            <a:r>
              <a:rPr lang="en-US"/>
              <a:t> evaluation metrics like R^2, RMSE, MAE, and MAPE. Will be useful for powering KPI visualizations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Return Series: The table holds financial metrics calculated in Python like daily returns, percent changes, and the rolling 30 day volatility to help with our analysis. Also for volatility and risk comparison visuals in Tableau.</a:t>
            </a:r>
            <a:endParaRPr/>
          </a:p>
        </p:txBody>
      </p:sp>
      <p:sp>
        <p:nvSpPr>
          <p:cNvPr id="278" name="Google Shape;278;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6fc104f747_1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g36fc104f747_1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400"/>
              </a:spcBef>
              <a:spcAft>
                <a:spcPts val="0"/>
              </a:spcAft>
              <a:buClr>
                <a:schemeClr val="dk1"/>
              </a:buClr>
              <a:buSzPts val="1100"/>
              <a:buFont typeface="Arial"/>
              <a:buNone/>
            </a:pPr>
            <a:r>
              <a:rPr b="1" lang="en-US" sz="1300"/>
              <a:t>APPLICATION STACK</a:t>
            </a:r>
            <a:endParaRPr b="1" sz="1300"/>
          </a:p>
          <a:p>
            <a:pPr indent="-298450" lvl="0" marL="457200" rtl="0" algn="l">
              <a:lnSpc>
                <a:spcPct val="115000"/>
              </a:lnSpc>
              <a:spcBef>
                <a:spcPts val="1200"/>
              </a:spcBef>
              <a:spcAft>
                <a:spcPts val="0"/>
              </a:spcAft>
              <a:buClr>
                <a:schemeClr val="dk1"/>
              </a:buClr>
              <a:buSzPts val="1100"/>
              <a:buChar char="●"/>
            </a:pPr>
            <a:r>
              <a:rPr b="1" lang="en-US" sz="1100"/>
              <a:t>Data Source:</a:t>
            </a:r>
            <a:r>
              <a:rPr lang="en-US" sz="1100"/>
              <a:t> Polygon.io (live index data via API)</a:t>
            </a:r>
            <a:br>
              <a:rPr lang="en-US" sz="1100"/>
            </a:br>
            <a:endParaRPr sz="1100"/>
          </a:p>
          <a:p>
            <a:pPr indent="-298450" lvl="0" marL="457200" rtl="0" algn="l">
              <a:lnSpc>
                <a:spcPct val="115000"/>
              </a:lnSpc>
              <a:spcBef>
                <a:spcPts val="0"/>
              </a:spcBef>
              <a:spcAft>
                <a:spcPts val="0"/>
              </a:spcAft>
              <a:buClr>
                <a:schemeClr val="dk1"/>
              </a:buClr>
              <a:buSzPts val="1100"/>
              <a:buChar char="●"/>
            </a:pPr>
            <a:r>
              <a:rPr b="1" lang="en-US" sz="1100"/>
              <a:t>Processing:</a:t>
            </a:r>
            <a:r>
              <a:rPr lang="en-US" sz="1100"/>
              <a:t> Python</a:t>
            </a:r>
            <a:br>
              <a:rPr lang="en-US" sz="1100"/>
            </a:br>
            <a:endParaRPr sz="1100"/>
          </a:p>
          <a:p>
            <a:pPr indent="-298450" lvl="1" marL="914400" rtl="0" algn="l">
              <a:lnSpc>
                <a:spcPct val="115000"/>
              </a:lnSpc>
              <a:spcBef>
                <a:spcPts val="0"/>
              </a:spcBef>
              <a:spcAft>
                <a:spcPts val="0"/>
              </a:spcAft>
              <a:buClr>
                <a:schemeClr val="dk1"/>
              </a:buClr>
              <a:buSzPts val="1100"/>
              <a:buChar char="○"/>
            </a:pPr>
            <a:r>
              <a:rPr i="1" lang="en-US" sz="1100"/>
              <a:t>Pandas</a:t>
            </a:r>
            <a:r>
              <a:rPr lang="en-US" sz="1100"/>
              <a:t> – data cleaning &amp; wrangling</a:t>
            </a:r>
            <a:br>
              <a:rPr lang="en-US" sz="1100"/>
            </a:br>
            <a:endParaRPr sz="1100"/>
          </a:p>
          <a:p>
            <a:pPr indent="-298450" lvl="1" marL="914400" rtl="0" algn="l">
              <a:lnSpc>
                <a:spcPct val="115000"/>
              </a:lnSpc>
              <a:spcBef>
                <a:spcPts val="0"/>
              </a:spcBef>
              <a:spcAft>
                <a:spcPts val="0"/>
              </a:spcAft>
              <a:buClr>
                <a:schemeClr val="dk1"/>
              </a:buClr>
              <a:buSzPts val="1100"/>
              <a:buChar char="○"/>
            </a:pPr>
            <a:r>
              <a:rPr i="1" lang="en-US" sz="1100"/>
              <a:t>scikit-learn</a:t>
            </a:r>
            <a:r>
              <a:rPr lang="en-US" sz="1100"/>
              <a:t> – linear regression modeling</a:t>
            </a:r>
            <a:br>
              <a:rPr lang="en-US" sz="1100"/>
            </a:br>
            <a:endParaRPr sz="1100"/>
          </a:p>
          <a:p>
            <a:pPr indent="-298450" lvl="0" marL="457200" rtl="0" algn="l">
              <a:lnSpc>
                <a:spcPct val="115000"/>
              </a:lnSpc>
              <a:spcBef>
                <a:spcPts val="0"/>
              </a:spcBef>
              <a:spcAft>
                <a:spcPts val="0"/>
              </a:spcAft>
              <a:buClr>
                <a:schemeClr val="dk1"/>
              </a:buClr>
              <a:buSzPts val="1100"/>
              <a:buChar char="●"/>
            </a:pPr>
            <a:r>
              <a:rPr b="1" lang="en-US" sz="1100"/>
              <a:t>Storage:</a:t>
            </a:r>
            <a:r>
              <a:rPr lang="en-US" sz="1100"/>
              <a:t> PostgreSQL database</a:t>
            </a:r>
            <a:br>
              <a:rPr lang="en-US" sz="1100"/>
            </a:br>
            <a:endParaRPr sz="1100"/>
          </a:p>
          <a:p>
            <a:pPr indent="-298450" lvl="1" marL="914400" rtl="0" algn="l">
              <a:lnSpc>
                <a:spcPct val="115000"/>
              </a:lnSpc>
              <a:spcBef>
                <a:spcPts val="0"/>
              </a:spcBef>
              <a:spcAft>
                <a:spcPts val="0"/>
              </a:spcAft>
              <a:buClr>
                <a:schemeClr val="dk1"/>
              </a:buClr>
              <a:buSzPts val="1100"/>
              <a:buChar char="○"/>
            </a:pPr>
            <a:r>
              <a:rPr lang="en-US" sz="1100"/>
              <a:t>Stores cleaned index price data</a:t>
            </a:r>
            <a:br>
              <a:rPr lang="en-US" sz="1100"/>
            </a:br>
            <a:endParaRPr sz="1100"/>
          </a:p>
          <a:p>
            <a:pPr indent="-298450" lvl="1" marL="914400" rtl="0" algn="l">
              <a:lnSpc>
                <a:spcPct val="115000"/>
              </a:lnSpc>
              <a:spcBef>
                <a:spcPts val="0"/>
              </a:spcBef>
              <a:spcAft>
                <a:spcPts val="0"/>
              </a:spcAft>
              <a:buClr>
                <a:schemeClr val="dk1"/>
              </a:buClr>
              <a:buSzPts val="1100"/>
              <a:buChar char="○"/>
            </a:pPr>
            <a:r>
              <a:rPr lang="en-US" sz="1100"/>
              <a:t>Enables </a:t>
            </a:r>
            <a:r>
              <a:rPr b="1" lang="en-US" sz="1100"/>
              <a:t>live connection</a:t>
            </a:r>
            <a:r>
              <a:rPr lang="en-US" sz="1100"/>
              <a:t> to Tableau</a:t>
            </a:r>
            <a:br>
              <a:rPr lang="en-US" sz="1100"/>
            </a:br>
            <a:endParaRPr sz="1100"/>
          </a:p>
          <a:p>
            <a:pPr indent="-298450" lvl="0" marL="457200" rtl="0" algn="l">
              <a:lnSpc>
                <a:spcPct val="115000"/>
              </a:lnSpc>
              <a:spcBef>
                <a:spcPts val="0"/>
              </a:spcBef>
              <a:spcAft>
                <a:spcPts val="0"/>
              </a:spcAft>
              <a:buClr>
                <a:schemeClr val="dk1"/>
              </a:buClr>
              <a:buSzPts val="1100"/>
              <a:buChar char="●"/>
            </a:pPr>
            <a:r>
              <a:rPr b="1" lang="en-US" sz="1100"/>
              <a:t>Visualization:</a:t>
            </a:r>
            <a:r>
              <a:rPr lang="en-US" sz="1100"/>
              <a:t> Tableau (dashboards for forecast, returns, volatility)</a:t>
            </a:r>
            <a:endParaRPr/>
          </a:p>
        </p:txBody>
      </p:sp>
      <p:sp>
        <p:nvSpPr>
          <p:cNvPr id="322" name="Google Shape;32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4" name="Google Shape;33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Looks like we pick one or the other</a:t>
            </a:r>
            <a:endParaRPr/>
          </a:p>
        </p:txBody>
      </p:sp>
      <p:sp>
        <p:nvSpPr>
          <p:cNvPr id="118" name="Google Shape;11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a0721088cc_2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a0721088cc_2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g3a0721088cc_2_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6fc104f747_1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g36fc104f747_1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5" name="Google Shape;18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g3a0721088cc_2_4"/>
          <p:cNvSpPr/>
          <p:nvPr/>
        </p:nvSpPr>
        <p:spPr>
          <a:xfrm>
            <a:off x="-167" y="0"/>
            <a:ext cx="12192029" cy="5863987"/>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5" name="Google Shape;15;g3a0721088cc_2_4"/>
          <p:cNvSpPr txBox="1"/>
          <p:nvPr>
            <p:ph type="ctrTitle"/>
          </p:nvPr>
        </p:nvSpPr>
        <p:spPr>
          <a:xfrm>
            <a:off x="415600" y="719633"/>
            <a:ext cx="11360700" cy="1710000"/>
          </a:xfrm>
          <a:prstGeom prst="rect">
            <a:avLst/>
          </a:prstGeom>
        </p:spPr>
        <p:txBody>
          <a:bodyPr anchorCtr="0" anchor="t" bIns="121900" lIns="121900" spcFirstLastPara="1" rIns="121900" wrap="square" tIns="12190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6" name="Google Shape;16;g3a0721088cc_2_4"/>
          <p:cNvSpPr txBox="1"/>
          <p:nvPr>
            <p:ph idx="1" type="subTitle"/>
          </p:nvPr>
        </p:nvSpPr>
        <p:spPr>
          <a:xfrm>
            <a:off x="415600" y="2504747"/>
            <a:ext cx="5656800" cy="984300"/>
          </a:xfrm>
          <a:prstGeom prst="rect">
            <a:avLst/>
          </a:prstGeom>
        </p:spPr>
        <p:txBody>
          <a:bodyPr anchorCtr="0" anchor="t" bIns="121900" lIns="121900" spcFirstLastPara="1" rIns="121900" wrap="square" tIns="121900">
            <a:normAutofit/>
          </a:bodyPr>
          <a:lstStyle>
            <a:lvl1pPr lvl="0">
              <a:lnSpc>
                <a:spcPct val="100000"/>
              </a:lnSpc>
              <a:spcBef>
                <a:spcPts val="0"/>
              </a:spcBef>
              <a:spcAft>
                <a:spcPts val="0"/>
              </a:spcAft>
              <a:buClr>
                <a:schemeClr val="lt2"/>
              </a:buClr>
              <a:buSzPts val="2100"/>
              <a:buNone/>
              <a:defRPr sz="2100">
                <a:solidFill>
                  <a:schemeClr val="lt2"/>
                </a:solidFill>
              </a:defRPr>
            </a:lvl1pPr>
            <a:lvl2pPr lvl="1">
              <a:lnSpc>
                <a:spcPct val="100000"/>
              </a:lnSpc>
              <a:spcBef>
                <a:spcPts val="0"/>
              </a:spcBef>
              <a:spcAft>
                <a:spcPts val="0"/>
              </a:spcAft>
              <a:buClr>
                <a:schemeClr val="lt2"/>
              </a:buClr>
              <a:buSzPts val="2100"/>
              <a:buNone/>
              <a:defRPr sz="2100">
                <a:solidFill>
                  <a:schemeClr val="lt2"/>
                </a:solidFill>
              </a:defRPr>
            </a:lvl2pPr>
            <a:lvl3pPr lvl="2">
              <a:lnSpc>
                <a:spcPct val="100000"/>
              </a:lnSpc>
              <a:spcBef>
                <a:spcPts val="0"/>
              </a:spcBef>
              <a:spcAft>
                <a:spcPts val="0"/>
              </a:spcAft>
              <a:buClr>
                <a:schemeClr val="lt2"/>
              </a:buClr>
              <a:buSzPts val="2100"/>
              <a:buNone/>
              <a:defRPr sz="2100">
                <a:solidFill>
                  <a:schemeClr val="lt2"/>
                </a:solidFill>
              </a:defRPr>
            </a:lvl3pPr>
            <a:lvl4pPr lvl="3">
              <a:lnSpc>
                <a:spcPct val="100000"/>
              </a:lnSpc>
              <a:spcBef>
                <a:spcPts val="0"/>
              </a:spcBef>
              <a:spcAft>
                <a:spcPts val="0"/>
              </a:spcAft>
              <a:buClr>
                <a:schemeClr val="lt2"/>
              </a:buClr>
              <a:buSzPts val="2100"/>
              <a:buNone/>
              <a:defRPr sz="2100">
                <a:solidFill>
                  <a:schemeClr val="lt2"/>
                </a:solidFill>
              </a:defRPr>
            </a:lvl4pPr>
            <a:lvl5pPr lvl="4">
              <a:lnSpc>
                <a:spcPct val="100000"/>
              </a:lnSpc>
              <a:spcBef>
                <a:spcPts val="0"/>
              </a:spcBef>
              <a:spcAft>
                <a:spcPts val="0"/>
              </a:spcAft>
              <a:buClr>
                <a:schemeClr val="lt2"/>
              </a:buClr>
              <a:buSzPts val="2100"/>
              <a:buNone/>
              <a:defRPr sz="2100">
                <a:solidFill>
                  <a:schemeClr val="lt2"/>
                </a:solidFill>
              </a:defRPr>
            </a:lvl5pPr>
            <a:lvl6pPr lvl="5">
              <a:lnSpc>
                <a:spcPct val="100000"/>
              </a:lnSpc>
              <a:spcBef>
                <a:spcPts val="0"/>
              </a:spcBef>
              <a:spcAft>
                <a:spcPts val="0"/>
              </a:spcAft>
              <a:buClr>
                <a:schemeClr val="lt2"/>
              </a:buClr>
              <a:buSzPts val="2100"/>
              <a:buNone/>
              <a:defRPr sz="2100">
                <a:solidFill>
                  <a:schemeClr val="lt2"/>
                </a:solidFill>
              </a:defRPr>
            </a:lvl6pPr>
            <a:lvl7pPr lvl="6">
              <a:lnSpc>
                <a:spcPct val="100000"/>
              </a:lnSpc>
              <a:spcBef>
                <a:spcPts val="0"/>
              </a:spcBef>
              <a:spcAft>
                <a:spcPts val="0"/>
              </a:spcAft>
              <a:buClr>
                <a:schemeClr val="lt2"/>
              </a:buClr>
              <a:buSzPts val="2100"/>
              <a:buNone/>
              <a:defRPr sz="2100">
                <a:solidFill>
                  <a:schemeClr val="lt2"/>
                </a:solidFill>
              </a:defRPr>
            </a:lvl7pPr>
            <a:lvl8pPr lvl="7">
              <a:lnSpc>
                <a:spcPct val="100000"/>
              </a:lnSpc>
              <a:spcBef>
                <a:spcPts val="0"/>
              </a:spcBef>
              <a:spcAft>
                <a:spcPts val="0"/>
              </a:spcAft>
              <a:buClr>
                <a:schemeClr val="lt2"/>
              </a:buClr>
              <a:buSzPts val="2100"/>
              <a:buNone/>
              <a:defRPr sz="2100">
                <a:solidFill>
                  <a:schemeClr val="lt2"/>
                </a:solidFill>
              </a:defRPr>
            </a:lvl8pPr>
            <a:lvl9pPr lvl="8">
              <a:lnSpc>
                <a:spcPct val="100000"/>
              </a:lnSpc>
              <a:spcBef>
                <a:spcPts val="0"/>
              </a:spcBef>
              <a:spcAft>
                <a:spcPts val="0"/>
              </a:spcAft>
              <a:buClr>
                <a:schemeClr val="lt2"/>
              </a:buClr>
              <a:buSzPts val="2100"/>
              <a:buNone/>
              <a:defRPr sz="2100">
                <a:solidFill>
                  <a:schemeClr val="lt2"/>
                </a:solidFill>
              </a:defRPr>
            </a:lvl9pPr>
          </a:lstStyle>
          <a:p/>
        </p:txBody>
      </p:sp>
      <p:sp>
        <p:nvSpPr>
          <p:cNvPr id="17" name="Google Shape;17;g3a0721088cc_2_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8" name="Shape 58"/>
        <p:cNvGrpSpPr/>
        <p:nvPr/>
      </p:nvGrpSpPr>
      <p:grpSpPr>
        <a:xfrm>
          <a:off x="0" y="0"/>
          <a:ext cx="0" cy="0"/>
          <a:chOff x="0" y="0"/>
          <a:chExt cx="0" cy="0"/>
        </a:xfrm>
      </p:grpSpPr>
      <p:sp>
        <p:nvSpPr>
          <p:cNvPr id="59" name="Google Shape;59;g3a0721088cc_2_49"/>
          <p:cNvSpPr txBox="1"/>
          <p:nvPr>
            <p:ph hasCustomPrompt="1" type="title"/>
          </p:nvPr>
        </p:nvSpPr>
        <p:spPr>
          <a:xfrm>
            <a:off x="415667" y="1108233"/>
            <a:ext cx="7113300" cy="1659600"/>
          </a:xfrm>
          <a:prstGeom prst="rect">
            <a:avLst/>
          </a:prstGeom>
        </p:spPr>
        <p:txBody>
          <a:bodyPr anchorCtr="0" anchor="b" bIns="121900" lIns="121900" spcFirstLastPara="1" rIns="121900" wrap="square" tIns="121900">
            <a:normAutofit/>
          </a:bodyPr>
          <a:lstStyle>
            <a:lvl1pPr lvl="0">
              <a:spcBef>
                <a:spcPts val="0"/>
              </a:spcBef>
              <a:spcAft>
                <a:spcPts val="0"/>
              </a:spcAft>
              <a:buClr>
                <a:schemeClr val="lt1"/>
              </a:buClr>
              <a:buSzPts val="13300"/>
              <a:buNone/>
              <a:defRPr sz="13300">
                <a:solidFill>
                  <a:schemeClr val="lt1"/>
                </a:solidFill>
              </a:defRPr>
            </a:lvl1pPr>
            <a:lvl2pPr lvl="1">
              <a:spcBef>
                <a:spcPts val="0"/>
              </a:spcBef>
              <a:spcAft>
                <a:spcPts val="0"/>
              </a:spcAft>
              <a:buClr>
                <a:schemeClr val="lt1"/>
              </a:buClr>
              <a:buSzPts val="13300"/>
              <a:buNone/>
              <a:defRPr sz="13300">
                <a:solidFill>
                  <a:schemeClr val="lt1"/>
                </a:solidFill>
              </a:defRPr>
            </a:lvl2pPr>
            <a:lvl3pPr lvl="2">
              <a:spcBef>
                <a:spcPts val="0"/>
              </a:spcBef>
              <a:spcAft>
                <a:spcPts val="0"/>
              </a:spcAft>
              <a:buClr>
                <a:schemeClr val="lt1"/>
              </a:buClr>
              <a:buSzPts val="13300"/>
              <a:buNone/>
              <a:defRPr sz="13300">
                <a:solidFill>
                  <a:schemeClr val="lt1"/>
                </a:solidFill>
              </a:defRPr>
            </a:lvl3pPr>
            <a:lvl4pPr lvl="3">
              <a:spcBef>
                <a:spcPts val="0"/>
              </a:spcBef>
              <a:spcAft>
                <a:spcPts val="0"/>
              </a:spcAft>
              <a:buClr>
                <a:schemeClr val="lt1"/>
              </a:buClr>
              <a:buSzPts val="13300"/>
              <a:buNone/>
              <a:defRPr sz="13300">
                <a:solidFill>
                  <a:schemeClr val="lt1"/>
                </a:solidFill>
              </a:defRPr>
            </a:lvl4pPr>
            <a:lvl5pPr lvl="4">
              <a:spcBef>
                <a:spcPts val="0"/>
              </a:spcBef>
              <a:spcAft>
                <a:spcPts val="0"/>
              </a:spcAft>
              <a:buClr>
                <a:schemeClr val="lt1"/>
              </a:buClr>
              <a:buSzPts val="13300"/>
              <a:buNone/>
              <a:defRPr sz="13300">
                <a:solidFill>
                  <a:schemeClr val="lt1"/>
                </a:solidFill>
              </a:defRPr>
            </a:lvl5pPr>
            <a:lvl6pPr lvl="5">
              <a:spcBef>
                <a:spcPts val="0"/>
              </a:spcBef>
              <a:spcAft>
                <a:spcPts val="0"/>
              </a:spcAft>
              <a:buClr>
                <a:schemeClr val="lt1"/>
              </a:buClr>
              <a:buSzPts val="13300"/>
              <a:buNone/>
              <a:defRPr sz="13300">
                <a:solidFill>
                  <a:schemeClr val="lt1"/>
                </a:solidFill>
              </a:defRPr>
            </a:lvl6pPr>
            <a:lvl7pPr lvl="6">
              <a:spcBef>
                <a:spcPts val="0"/>
              </a:spcBef>
              <a:spcAft>
                <a:spcPts val="0"/>
              </a:spcAft>
              <a:buClr>
                <a:schemeClr val="lt1"/>
              </a:buClr>
              <a:buSzPts val="13300"/>
              <a:buNone/>
              <a:defRPr sz="13300">
                <a:solidFill>
                  <a:schemeClr val="lt1"/>
                </a:solidFill>
              </a:defRPr>
            </a:lvl7pPr>
            <a:lvl8pPr lvl="7">
              <a:spcBef>
                <a:spcPts val="0"/>
              </a:spcBef>
              <a:spcAft>
                <a:spcPts val="0"/>
              </a:spcAft>
              <a:buClr>
                <a:schemeClr val="lt1"/>
              </a:buClr>
              <a:buSzPts val="13300"/>
              <a:buNone/>
              <a:defRPr sz="13300">
                <a:solidFill>
                  <a:schemeClr val="lt1"/>
                </a:solidFill>
              </a:defRPr>
            </a:lvl8pPr>
            <a:lvl9pPr lvl="8">
              <a:spcBef>
                <a:spcPts val="0"/>
              </a:spcBef>
              <a:spcAft>
                <a:spcPts val="0"/>
              </a:spcAft>
              <a:buClr>
                <a:schemeClr val="lt1"/>
              </a:buClr>
              <a:buSzPts val="13300"/>
              <a:buNone/>
              <a:defRPr sz="13300">
                <a:solidFill>
                  <a:schemeClr val="lt1"/>
                </a:solidFill>
              </a:defRPr>
            </a:lvl9pPr>
          </a:lstStyle>
          <a:p>
            <a:r>
              <a:t>xx%</a:t>
            </a:r>
          </a:p>
        </p:txBody>
      </p:sp>
      <p:sp>
        <p:nvSpPr>
          <p:cNvPr id="60" name="Google Shape;60;g3a0721088cc_2_49"/>
          <p:cNvSpPr txBox="1"/>
          <p:nvPr>
            <p:ph idx="1" type="body"/>
          </p:nvPr>
        </p:nvSpPr>
        <p:spPr>
          <a:xfrm>
            <a:off x="415600" y="2828567"/>
            <a:ext cx="7113300" cy="12567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Clr>
                <a:schemeClr val="accent2"/>
              </a:buClr>
              <a:buSzPts val="1700"/>
              <a:buChar char="●"/>
              <a:defRPr>
                <a:solidFill>
                  <a:schemeClr val="accent2"/>
                </a:solidFill>
              </a:defRPr>
            </a:lvl1pPr>
            <a:lvl2pPr indent="-323850" lvl="1" marL="914400">
              <a:spcBef>
                <a:spcPts val="0"/>
              </a:spcBef>
              <a:spcAft>
                <a:spcPts val="0"/>
              </a:spcAft>
              <a:buClr>
                <a:schemeClr val="accent2"/>
              </a:buClr>
              <a:buSzPts val="1500"/>
              <a:buChar char="○"/>
              <a:defRPr>
                <a:solidFill>
                  <a:schemeClr val="accent2"/>
                </a:solidFill>
              </a:defRPr>
            </a:lvl2pPr>
            <a:lvl3pPr indent="-323850" lvl="2" marL="1371600">
              <a:spcBef>
                <a:spcPts val="0"/>
              </a:spcBef>
              <a:spcAft>
                <a:spcPts val="0"/>
              </a:spcAft>
              <a:buClr>
                <a:schemeClr val="accent2"/>
              </a:buClr>
              <a:buSzPts val="1500"/>
              <a:buChar char="■"/>
              <a:defRPr>
                <a:solidFill>
                  <a:schemeClr val="accent2"/>
                </a:solidFill>
              </a:defRPr>
            </a:lvl3pPr>
            <a:lvl4pPr indent="-323850" lvl="3" marL="1828800">
              <a:spcBef>
                <a:spcPts val="0"/>
              </a:spcBef>
              <a:spcAft>
                <a:spcPts val="0"/>
              </a:spcAft>
              <a:buClr>
                <a:schemeClr val="accent2"/>
              </a:buClr>
              <a:buSzPts val="1500"/>
              <a:buChar char="●"/>
              <a:defRPr>
                <a:solidFill>
                  <a:schemeClr val="accent2"/>
                </a:solidFill>
              </a:defRPr>
            </a:lvl4pPr>
            <a:lvl5pPr indent="-323850" lvl="4" marL="2286000">
              <a:spcBef>
                <a:spcPts val="0"/>
              </a:spcBef>
              <a:spcAft>
                <a:spcPts val="0"/>
              </a:spcAft>
              <a:buClr>
                <a:schemeClr val="accent2"/>
              </a:buClr>
              <a:buSzPts val="1500"/>
              <a:buChar char="○"/>
              <a:defRPr>
                <a:solidFill>
                  <a:schemeClr val="accent2"/>
                </a:solidFill>
              </a:defRPr>
            </a:lvl5pPr>
            <a:lvl6pPr indent="-323850" lvl="5" marL="2743200">
              <a:spcBef>
                <a:spcPts val="0"/>
              </a:spcBef>
              <a:spcAft>
                <a:spcPts val="0"/>
              </a:spcAft>
              <a:buClr>
                <a:schemeClr val="accent2"/>
              </a:buClr>
              <a:buSzPts val="1500"/>
              <a:buChar char="■"/>
              <a:defRPr>
                <a:solidFill>
                  <a:schemeClr val="accent2"/>
                </a:solidFill>
              </a:defRPr>
            </a:lvl6pPr>
            <a:lvl7pPr indent="-323850" lvl="6" marL="3200400">
              <a:spcBef>
                <a:spcPts val="0"/>
              </a:spcBef>
              <a:spcAft>
                <a:spcPts val="0"/>
              </a:spcAft>
              <a:buClr>
                <a:schemeClr val="accent2"/>
              </a:buClr>
              <a:buSzPts val="1500"/>
              <a:buChar char="●"/>
              <a:defRPr>
                <a:solidFill>
                  <a:schemeClr val="accent2"/>
                </a:solidFill>
              </a:defRPr>
            </a:lvl7pPr>
            <a:lvl8pPr indent="-323850" lvl="7" marL="3657600">
              <a:spcBef>
                <a:spcPts val="0"/>
              </a:spcBef>
              <a:spcAft>
                <a:spcPts val="0"/>
              </a:spcAft>
              <a:buClr>
                <a:schemeClr val="accent2"/>
              </a:buClr>
              <a:buSzPts val="1500"/>
              <a:buChar char="○"/>
              <a:defRPr>
                <a:solidFill>
                  <a:schemeClr val="accent2"/>
                </a:solidFill>
              </a:defRPr>
            </a:lvl8pPr>
            <a:lvl9pPr indent="-323850" lvl="8" marL="4114800">
              <a:spcBef>
                <a:spcPts val="0"/>
              </a:spcBef>
              <a:spcAft>
                <a:spcPts val="0"/>
              </a:spcAft>
              <a:buClr>
                <a:schemeClr val="accent2"/>
              </a:buClr>
              <a:buSzPts val="1500"/>
              <a:buChar char="■"/>
              <a:defRPr>
                <a:solidFill>
                  <a:schemeClr val="accent2"/>
                </a:solidFill>
              </a:defRPr>
            </a:lvl9pPr>
          </a:lstStyle>
          <a:p/>
        </p:txBody>
      </p:sp>
      <p:sp>
        <p:nvSpPr>
          <p:cNvPr id="61" name="Google Shape;61;g3a0721088cc_2_4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g3a0721088cc_2_5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64" name="Shape 64"/>
        <p:cNvGrpSpPr/>
        <p:nvPr/>
      </p:nvGrpSpPr>
      <p:grpSpPr>
        <a:xfrm>
          <a:off x="0" y="0"/>
          <a:ext cx="0" cy="0"/>
          <a:chOff x="0" y="0"/>
          <a:chExt cx="0" cy="0"/>
        </a:xfrm>
      </p:grpSpPr>
      <p:sp>
        <p:nvSpPr>
          <p:cNvPr id="65" name="Google Shape;65;g3a0721088cc_2_55"/>
          <p:cNvSpPr txBox="1"/>
          <p:nvPr>
            <p:ph idx="12" type="sldNum"/>
          </p:nvPr>
        </p:nvSpPr>
        <p:spPr>
          <a:xfrm>
            <a:off x="10837333" y="6470704"/>
            <a:ext cx="973800" cy="274200"/>
          </a:xfrm>
          <a:prstGeom prst="rect">
            <a:avLst/>
          </a:prstGeom>
          <a:noFill/>
          <a:ln>
            <a:noFill/>
          </a:ln>
        </p:spPr>
        <p:txBody>
          <a:bodyPr anchorCtr="0" anchor="ctr" bIns="45700" lIns="91425" spcFirstLastPara="1" rIns="91425" wrap="square" tIns="45700">
            <a:normAutofit lnSpcReduction="10000"/>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g3a0721088cc_2_57"/>
          <p:cNvSpPr txBox="1"/>
          <p:nvPr>
            <p:ph type="title"/>
          </p:nvPr>
        </p:nvSpPr>
        <p:spPr>
          <a:xfrm>
            <a:off x="1024128" y="585216"/>
            <a:ext cx="9720000" cy="1499700"/>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68" name="Google Shape;68;g3a0721088cc_2_57"/>
          <p:cNvSpPr txBox="1"/>
          <p:nvPr>
            <p:ph idx="1" type="body"/>
          </p:nvPr>
        </p:nvSpPr>
        <p:spPr>
          <a:xfrm>
            <a:off x="1024128" y="2286000"/>
            <a:ext cx="9720000" cy="402330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9" name="Google Shape;69;g3a0721088cc_2_57"/>
          <p:cNvSpPr txBox="1"/>
          <p:nvPr>
            <p:ph idx="10" type="dt"/>
          </p:nvPr>
        </p:nvSpPr>
        <p:spPr>
          <a:xfrm>
            <a:off x="1024129" y="6470704"/>
            <a:ext cx="2154000" cy="274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g3a0721088cc_2_57"/>
          <p:cNvSpPr txBox="1"/>
          <p:nvPr>
            <p:ph idx="11" type="ftr"/>
          </p:nvPr>
        </p:nvSpPr>
        <p:spPr>
          <a:xfrm>
            <a:off x="4842932" y="6470704"/>
            <a:ext cx="5901600" cy="2742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g3a0721088cc_2_57"/>
          <p:cNvSpPr txBox="1"/>
          <p:nvPr>
            <p:ph idx="12" type="sldNum"/>
          </p:nvPr>
        </p:nvSpPr>
        <p:spPr>
          <a:xfrm>
            <a:off x="10837333" y="6470704"/>
            <a:ext cx="973800" cy="274200"/>
          </a:xfrm>
          <a:prstGeom prst="rect">
            <a:avLst/>
          </a:prstGeom>
          <a:noFill/>
          <a:ln>
            <a:noFill/>
          </a:ln>
        </p:spPr>
        <p:txBody>
          <a:bodyPr anchorCtr="0" anchor="ctr" bIns="45700" lIns="91425" spcFirstLastPara="1" rIns="91425" wrap="square" tIns="45700">
            <a:normAutofit lnSpcReduction="10000"/>
          </a:bodyPr>
          <a:lstStyle>
            <a:lvl1pPr indent="0" lvl="0" marL="0" algn="r">
              <a:spcBef>
                <a:spcPts val="0"/>
              </a:spcBef>
              <a:spcAft>
                <a:spcPts val="0"/>
              </a:spcAft>
              <a:buClr>
                <a:srgbClr val="0C0C0C"/>
              </a:buClr>
              <a:buSzPts val="1000"/>
              <a:buFont typeface="Twentieth Century"/>
              <a:buNone/>
              <a:defRPr/>
            </a:lvl1pPr>
            <a:lvl2pPr indent="0" lvl="1" marL="0" algn="r">
              <a:spcBef>
                <a:spcPts val="0"/>
              </a:spcBef>
              <a:spcAft>
                <a:spcPts val="0"/>
              </a:spcAft>
              <a:buClr>
                <a:srgbClr val="0C0C0C"/>
              </a:buClr>
              <a:buSzPts val="1000"/>
              <a:buFont typeface="Twentieth Century"/>
              <a:buNone/>
              <a:defRPr/>
            </a:lvl2pPr>
            <a:lvl3pPr indent="0" lvl="2" marL="0" algn="r">
              <a:spcBef>
                <a:spcPts val="0"/>
              </a:spcBef>
              <a:spcAft>
                <a:spcPts val="0"/>
              </a:spcAft>
              <a:buClr>
                <a:srgbClr val="0C0C0C"/>
              </a:buClr>
              <a:buSzPts val="1000"/>
              <a:buFont typeface="Twentieth Century"/>
              <a:buNone/>
              <a:defRPr/>
            </a:lvl3pPr>
            <a:lvl4pPr indent="0" lvl="3" marL="0" algn="r">
              <a:spcBef>
                <a:spcPts val="0"/>
              </a:spcBef>
              <a:spcAft>
                <a:spcPts val="0"/>
              </a:spcAft>
              <a:buClr>
                <a:srgbClr val="0C0C0C"/>
              </a:buClr>
              <a:buSzPts val="1000"/>
              <a:buFont typeface="Twentieth Century"/>
              <a:buNone/>
              <a:defRPr/>
            </a:lvl4pPr>
            <a:lvl5pPr indent="0" lvl="4" marL="0" algn="r">
              <a:spcBef>
                <a:spcPts val="0"/>
              </a:spcBef>
              <a:spcAft>
                <a:spcPts val="0"/>
              </a:spcAft>
              <a:buClr>
                <a:srgbClr val="0C0C0C"/>
              </a:buClr>
              <a:buSzPts val="1000"/>
              <a:buFont typeface="Twentieth Century"/>
              <a:buNone/>
              <a:defRPr/>
            </a:lvl5pPr>
            <a:lvl6pPr indent="0" lvl="5" marL="0" algn="r">
              <a:spcBef>
                <a:spcPts val="0"/>
              </a:spcBef>
              <a:spcAft>
                <a:spcPts val="0"/>
              </a:spcAft>
              <a:buClr>
                <a:srgbClr val="0C0C0C"/>
              </a:buClr>
              <a:buSzPts val="1000"/>
              <a:buFont typeface="Twentieth Century"/>
              <a:buNone/>
              <a:defRPr/>
            </a:lvl6pPr>
            <a:lvl7pPr indent="0" lvl="6" marL="0" algn="r">
              <a:spcBef>
                <a:spcPts val="0"/>
              </a:spcBef>
              <a:spcAft>
                <a:spcPts val="0"/>
              </a:spcAft>
              <a:buClr>
                <a:srgbClr val="0C0C0C"/>
              </a:buClr>
              <a:buSzPts val="1000"/>
              <a:buFont typeface="Twentieth Century"/>
              <a:buNone/>
              <a:defRPr/>
            </a:lvl7pPr>
            <a:lvl8pPr indent="0" lvl="7" marL="0" algn="r">
              <a:spcBef>
                <a:spcPts val="0"/>
              </a:spcBef>
              <a:spcAft>
                <a:spcPts val="0"/>
              </a:spcAft>
              <a:buClr>
                <a:srgbClr val="0C0C0C"/>
              </a:buClr>
              <a:buSzPts val="1000"/>
              <a:buFont typeface="Twentieth Century"/>
              <a:buNone/>
              <a:defRPr/>
            </a:lvl8pPr>
            <a:lvl9pPr indent="0" lvl="8" marL="0" algn="r">
              <a:spcBef>
                <a:spcPts val="0"/>
              </a:spcBef>
              <a:spcAft>
                <a:spcPts val="0"/>
              </a:spcAft>
              <a:buClr>
                <a:srgbClr val="0C0C0C"/>
              </a:buClr>
              <a:buSzPts val="1000"/>
              <a:buFont typeface="Twentieth Century"/>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2" name="Shape 72"/>
        <p:cNvGrpSpPr/>
        <p:nvPr/>
      </p:nvGrpSpPr>
      <p:grpSpPr>
        <a:xfrm>
          <a:off x="0" y="0"/>
          <a:ext cx="0" cy="0"/>
          <a:chOff x="0" y="0"/>
          <a:chExt cx="0" cy="0"/>
        </a:xfrm>
      </p:grpSpPr>
      <p:sp>
        <p:nvSpPr>
          <p:cNvPr id="73" name="Google Shape;73;g3a0721088cc_2_63"/>
          <p:cNvSpPr txBox="1"/>
          <p:nvPr>
            <p:ph type="title"/>
          </p:nvPr>
        </p:nvSpPr>
        <p:spPr>
          <a:xfrm>
            <a:off x="1024128" y="471509"/>
            <a:ext cx="4389000" cy="1737300"/>
          </a:xfrm>
          <a:prstGeom prst="rect">
            <a:avLst/>
          </a:prstGeom>
          <a:noFill/>
          <a:ln>
            <a:noFill/>
          </a:ln>
        </p:spPr>
        <p:txBody>
          <a:bodyPr anchorCtr="0" anchor="ctr" bIns="45700" lIns="91425" spcFirstLastPara="1" rIns="91425" wrap="square" tIns="45700">
            <a:noAutofit/>
          </a:bodyPr>
          <a:lstStyle>
            <a:lvl1pPr lvl="0" algn="l">
              <a:lnSpc>
                <a:spcPct val="80000"/>
              </a:lnSpc>
              <a:spcBef>
                <a:spcPts val="0"/>
              </a:spcBef>
              <a:spcAft>
                <a:spcPts val="0"/>
              </a:spcAft>
              <a:buClr>
                <a:srgbClr val="0C0C0C"/>
              </a:buClr>
              <a:buSzPts val="4000"/>
              <a:buFont typeface="Twentieth Century"/>
              <a:buNone/>
              <a:defRPr sz="4000"/>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74" name="Google Shape;74;g3a0721088cc_2_63"/>
          <p:cNvSpPr txBox="1"/>
          <p:nvPr>
            <p:ph idx="1" type="body"/>
          </p:nvPr>
        </p:nvSpPr>
        <p:spPr>
          <a:xfrm>
            <a:off x="5715000" y="822960"/>
            <a:ext cx="5678400" cy="5184600"/>
          </a:xfrm>
          <a:prstGeom prst="rect">
            <a:avLst/>
          </a:prstGeom>
          <a:noFill/>
          <a:ln>
            <a:noFill/>
          </a:ln>
        </p:spPr>
        <p:txBody>
          <a:bodyPr anchorCtr="0" anchor="t" bIns="45700" lIns="45700" spcFirstLastPara="1" rIns="45700" wrap="square" tIns="45700">
            <a:normAutofit/>
          </a:bodyPr>
          <a:lstStyle>
            <a:lvl1pPr indent="-381000" lvl="0" marL="457200" algn="l">
              <a:lnSpc>
                <a:spcPct val="90000"/>
              </a:lnSpc>
              <a:spcBef>
                <a:spcPts val="1200"/>
              </a:spcBef>
              <a:spcAft>
                <a:spcPts val="0"/>
              </a:spcAft>
              <a:buSzPts val="2400"/>
              <a:buChar char="●"/>
              <a:defRPr sz="2400"/>
            </a:lvl1pPr>
            <a:lvl2pPr indent="-355600" lvl="1" marL="914400" algn="l">
              <a:lnSpc>
                <a:spcPct val="90000"/>
              </a:lnSpc>
              <a:spcBef>
                <a:spcPts val="200"/>
              </a:spcBef>
              <a:spcAft>
                <a:spcPts val="0"/>
              </a:spcAft>
              <a:buSzPts val="2000"/>
              <a:buChar char="○"/>
              <a:defRPr sz="2000"/>
            </a:lvl2pPr>
            <a:lvl3pPr indent="-330200" lvl="2" marL="1371600" algn="l">
              <a:lnSpc>
                <a:spcPct val="90000"/>
              </a:lnSpc>
              <a:spcBef>
                <a:spcPts val="400"/>
              </a:spcBef>
              <a:spcAft>
                <a:spcPts val="0"/>
              </a:spcAft>
              <a:buSzPts val="1600"/>
              <a:buChar char="■"/>
              <a:defRPr sz="1600"/>
            </a:lvl3pPr>
            <a:lvl4pPr indent="-330200" lvl="3" marL="1828800" algn="l">
              <a:lnSpc>
                <a:spcPct val="90000"/>
              </a:lnSpc>
              <a:spcBef>
                <a:spcPts val="400"/>
              </a:spcBef>
              <a:spcAft>
                <a:spcPts val="0"/>
              </a:spcAft>
              <a:buSzPts val="1600"/>
              <a:buChar char="●"/>
              <a:defRPr sz="1600"/>
            </a:lvl4pPr>
            <a:lvl5pPr indent="-330200" lvl="4" marL="2286000" algn="l">
              <a:lnSpc>
                <a:spcPct val="90000"/>
              </a:lnSpc>
              <a:spcBef>
                <a:spcPts val="400"/>
              </a:spcBef>
              <a:spcAft>
                <a:spcPts val="0"/>
              </a:spcAft>
              <a:buSzPts val="1600"/>
              <a:buChar char="○"/>
              <a:defRPr sz="1600"/>
            </a:lvl5pPr>
            <a:lvl6pPr indent="-330200" lvl="5" marL="2743200" algn="l">
              <a:lnSpc>
                <a:spcPct val="90000"/>
              </a:lnSpc>
              <a:spcBef>
                <a:spcPts val="400"/>
              </a:spcBef>
              <a:spcAft>
                <a:spcPts val="0"/>
              </a:spcAft>
              <a:buSzPts val="1600"/>
              <a:buChar char="■"/>
              <a:defRPr sz="1600"/>
            </a:lvl6pPr>
            <a:lvl7pPr indent="-330200" lvl="6" marL="3200400" algn="l">
              <a:lnSpc>
                <a:spcPct val="90000"/>
              </a:lnSpc>
              <a:spcBef>
                <a:spcPts val="400"/>
              </a:spcBef>
              <a:spcAft>
                <a:spcPts val="0"/>
              </a:spcAft>
              <a:buSzPts val="1600"/>
              <a:buChar char="●"/>
              <a:defRPr sz="1600"/>
            </a:lvl7pPr>
            <a:lvl8pPr indent="-330200" lvl="7" marL="3657600" algn="l">
              <a:lnSpc>
                <a:spcPct val="90000"/>
              </a:lnSpc>
              <a:spcBef>
                <a:spcPts val="400"/>
              </a:spcBef>
              <a:spcAft>
                <a:spcPts val="0"/>
              </a:spcAft>
              <a:buSzPts val="1600"/>
              <a:buChar char="○"/>
              <a:defRPr sz="1600"/>
            </a:lvl8pPr>
            <a:lvl9pPr indent="-330200" lvl="8" marL="4114800" algn="l">
              <a:lnSpc>
                <a:spcPct val="90000"/>
              </a:lnSpc>
              <a:spcBef>
                <a:spcPts val="400"/>
              </a:spcBef>
              <a:spcAft>
                <a:spcPts val="400"/>
              </a:spcAft>
              <a:buSzPts val="1600"/>
              <a:buChar char="■"/>
              <a:defRPr sz="1600"/>
            </a:lvl9pPr>
          </a:lstStyle>
          <a:p/>
        </p:txBody>
      </p:sp>
      <p:sp>
        <p:nvSpPr>
          <p:cNvPr id="75" name="Google Shape;75;g3a0721088cc_2_63"/>
          <p:cNvSpPr txBox="1"/>
          <p:nvPr>
            <p:ph idx="2" type="body"/>
          </p:nvPr>
        </p:nvSpPr>
        <p:spPr>
          <a:xfrm>
            <a:off x="1024128" y="2257506"/>
            <a:ext cx="4389000" cy="3762300"/>
          </a:xfrm>
          <a:prstGeom prst="rect">
            <a:avLst/>
          </a:prstGeom>
          <a:noFill/>
          <a:ln>
            <a:noFill/>
          </a:ln>
        </p:spPr>
        <p:txBody>
          <a:bodyPr anchorCtr="0" anchor="t" bIns="45700" lIns="91425" spcFirstLastPara="1" rIns="91425" wrap="square" tIns="45700">
            <a:normAutofit/>
          </a:bodyPr>
          <a:lstStyle>
            <a:lvl1pPr indent="-228600" lvl="0" marL="457200" algn="l">
              <a:lnSpc>
                <a:spcPct val="108000"/>
              </a:lnSpc>
              <a:spcBef>
                <a:spcPts val="600"/>
              </a:spcBef>
              <a:spcAft>
                <a:spcPts val="0"/>
              </a:spcAft>
              <a:buSzPts val="1600"/>
              <a:buNone/>
              <a:defRPr sz="1600"/>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76" name="Google Shape;76;g3a0721088cc_2_63"/>
          <p:cNvSpPr txBox="1"/>
          <p:nvPr>
            <p:ph idx="10" type="dt"/>
          </p:nvPr>
        </p:nvSpPr>
        <p:spPr>
          <a:xfrm>
            <a:off x="1024129" y="6470704"/>
            <a:ext cx="2154000" cy="274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g3a0721088cc_2_63"/>
          <p:cNvSpPr txBox="1"/>
          <p:nvPr>
            <p:ph idx="11" type="ftr"/>
          </p:nvPr>
        </p:nvSpPr>
        <p:spPr>
          <a:xfrm>
            <a:off x="4842932" y="6470704"/>
            <a:ext cx="5901600" cy="2742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g3a0721088cc_2_63"/>
          <p:cNvSpPr txBox="1"/>
          <p:nvPr>
            <p:ph idx="12" type="sldNum"/>
          </p:nvPr>
        </p:nvSpPr>
        <p:spPr>
          <a:xfrm>
            <a:off x="10837333" y="6470704"/>
            <a:ext cx="973800" cy="274200"/>
          </a:xfrm>
          <a:prstGeom prst="rect">
            <a:avLst/>
          </a:prstGeom>
          <a:noFill/>
          <a:ln>
            <a:noFill/>
          </a:ln>
        </p:spPr>
        <p:txBody>
          <a:bodyPr anchorCtr="0" anchor="ctr" bIns="45700" lIns="91425" spcFirstLastPara="1" rIns="91425" wrap="square" tIns="45700">
            <a:normAutofit lnSpcReduction="10000"/>
          </a:bodyPr>
          <a:lstStyle>
            <a:lvl1pPr indent="0" lvl="0" marL="0" algn="r">
              <a:spcBef>
                <a:spcPts val="0"/>
              </a:spcBef>
              <a:spcAft>
                <a:spcPts val="0"/>
              </a:spcAft>
              <a:buClr>
                <a:srgbClr val="0C0C0C"/>
              </a:buClr>
              <a:buSzPts val="1000"/>
              <a:buFont typeface="Twentieth Century"/>
              <a:buNone/>
              <a:defRPr/>
            </a:lvl1pPr>
            <a:lvl2pPr indent="0" lvl="1" marL="0" algn="r">
              <a:spcBef>
                <a:spcPts val="0"/>
              </a:spcBef>
              <a:spcAft>
                <a:spcPts val="0"/>
              </a:spcAft>
              <a:buClr>
                <a:srgbClr val="0C0C0C"/>
              </a:buClr>
              <a:buSzPts val="1000"/>
              <a:buFont typeface="Twentieth Century"/>
              <a:buNone/>
              <a:defRPr/>
            </a:lvl2pPr>
            <a:lvl3pPr indent="0" lvl="2" marL="0" algn="r">
              <a:spcBef>
                <a:spcPts val="0"/>
              </a:spcBef>
              <a:spcAft>
                <a:spcPts val="0"/>
              </a:spcAft>
              <a:buClr>
                <a:srgbClr val="0C0C0C"/>
              </a:buClr>
              <a:buSzPts val="1000"/>
              <a:buFont typeface="Twentieth Century"/>
              <a:buNone/>
              <a:defRPr/>
            </a:lvl3pPr>
            <a:lvl4pPr indent="0" lvl="3" marL="0" algn="r">
              <a:spcBef>
                <a:spcPts val="0"/>
              </a:spcBef>
              <a:spcAft>
                <a:spcPts val="0"/>
              </a:spcAft>
              <a:buClr>
                <a:srgbClr val="0C0C0C"/>
              </a:buClr>
              <a:buSzPts val="1000"/>
              <a:buFont typeface="Twentieth Century"/>
              <a:buNone/>
              <a:defRPr/>
            </a:lvl4pPr>
            <a:lvl5pPr indent="0" lvl="4" marL="0" algn="r">
              <a:spcBef>
                <a:spcPts val="0"/>
              </a:spcBef>
              <a:spcAft>
                <a:spcPts val="0"/>
              </a:spcAft>
              <a:buClr>
                <a:srgbClr val="0C0C0C"/>
              </a:buClr>
              <a:buSzPts val="1000"/>
              <a:buFont typeface="Twentieth Century"/>
              <a:buNone/>
              <a:defRPr/>
            </a:lvl5pPr>
            <a:lvl6pPr indent="0" lvl="5" marL="0" algn="r">
              <a:spcBef>
                <a:spcPts val="0"/>
              </a:spcBef>
              <a:spcAft>
                <a:spcPts val="0"/>
              </a:spcAft>
              <a:buClr>
                <a:srgbClr val="0C0C0C"/>
              </a:buClr>
              <a:buSzPts val="1000"/>
              <a:buFont typeface="Twentieth Century"/>
              <a:buNone/>
              <a:defRPr/>
            </a:lvl6pPr>
            <a:lvl7pPr indent="0" lvl="6" marL="0" algn="r">
              <a:spcBef>
                <a:spcPts val="0"/>
              </a:spcBef>
              <a:spcAft>
                <a:spcPts val="0"/>
              </a:spcAft>
              <a:buClr>
                <a:srgbClr val="0C0C0C"/>
              </a:buClr>
              <a:buSzPts val="1000"/>
              <a:buFont typeface="Twentieth Century"/>
              <a:buNone/>
              <a:defRPr/>
            </a:lvl7pPr>
            <a:lvl8pPr indent="0" lvl="7" marL="0" algn="r">
              <a:spcBef>
                <a:spcPts val="0"/>
              </a:spcBef>
              <a:spcAft>
                <a:spcPts val="0"/>
              </a:spcAft>
              <a:buClr>
                <a:srgbClr val="0C0C0C"/>
              </a:buClr>
              <a:buSzPts val="1000"/>
              <a:buFont typeface="Twentieth Century"/>
              <a:buNone/>
              <a:defRPr/>
            </a:lvl8pPr>
            <a:lvl9pPr indent="0" lvl="8" marL="0" algn="r">
              <a:spcBef>
                <a:spcPts val="0"/>
              </a:spcBef>
              <a:spcAft>
                <a:spcPts val="0"/>
              </a:spcAft>
              <a:buClr>
                <a:srgbClr val="0C0C0C"/>
              </a:buClr>
              <a:buSzPts val="1000"/>
              <a:buFont typeface="Twentieth Century"/>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9" name="Shape 79"/>
        <p:cNvGrpSpPr/>
        <p:nvPr/>
      </p:nvGrpSpPr>
      <p:grpSpPr>
        <a:xfrm>
          <a:off x="0" y="0"/>
          <a:ext cx="0" cy="0"/>
          <a:chOff x="0" y="0"/>
          <a:chExt cx="0" cy="0"/>
        </a:xfrm>
      </p:grpSpPr>
      <p:sp>
        <p:nvSpPr>
          <p:cNvPr id="80" name="Google Shape;80;g3a0721088cc_2_70"/>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g3a0721088cc_2_70"/>
          <p:cNvSpPr/>
          <p:nvPr>
            <p:ph idx="2" type="pic"/>
          </p:nvPr>
        </p:nvSpPr>
        <p:spPr>
          <a:xfrm>
            <a:off x="5183188" y="987425"/>
            <a:ext cx="6172200" cy="4873500"/>
          </a:xfrm>
          <a:prstGeom prst="rect">
            <a:avLst/>
          </a:prstGeom>
          <a:noFill/>
          <a:ln>
            <a:noFill/>
          </a:ln>
        </p:spPr>
      </p:sp>
      <p:sp>
        <p:nvSpPr>
          <p:cNvPr id="82" name="Google Shape;82;g3a0721088cc_2_70"/>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3" name="Google Shape;83;g3a0721088cc_2_7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0C0C0C"/>
              </a:buClr>
              <a:buSzPts val="1400"/>
              <a:buFont typeface="Twentieth Century"/>
              <a:buNone/>
              <a:defRPr/>
            </a:lvl1pPr>
            <a:lvl2pPr lvl="1" algn="l">
              <a:spcBef>
                <a:spcPts val="0"/>
              </a:spcBef>
              <a:spcAft>
                <a:spcPts val="0"/>
              </a:spcAft>
              <a:buClr>
                <a:schemeClr val="dk1"/>
              </a:buClr>
              <a:buSzPts val="1400"/>
              <a:buFont typeface="Twentieth Century"/>
              <a:buNone/>
              <a:defRPr/>
            </a:lvl2pPr>
            <a:lvl3pPr lvl="2" algn="l">
              <a:spcBef>
                <a:spcPts val="0"/>
              </a:spcBef>
              <a:spcAft>
                <a:spcPts val="0"/>
              </a:spcAft>
              <a:buClr>
                <a:schemeClr val="dk1"/>
              </a:buClr>
              <a:buSzPts val="1400"/>
              <a:buFont typeface="Twentieth Century"/>
              <a:buNone/>
              <a:defRPr/>
            </a:lvl3pPr>
            <a:lvl4pPr lvl="3" algn="l">
              <a:spcBef>
                <a:spcPts val="0"/>
              </a:spcBef>
              <a:spcAft>
                <a:spcPts val="0"/>
              </a:spcAft>
              <a:buClr>
                <a:schemeClr val="dk1"/>
              </a:buClr>
              <a:buSzPts val="1400"/>
              <a:buFont typeface="Twentieth Century"/>
              <a:buNone/>
              <a:defRPr/>
            </a:lvl4pPr>
            <a:lvl5pPr lvl="4" algn="l">
              <a:spcBef>
                <a:spcPts val="0"/>
              </a:spcBef>
              <a:spcAft>
                <a:spcPts val="0"/>
              </a:spcAft>
              <a:buClr>
                <a:schemeClr val="dk1"/>
              </a:buClr>
              <a:buSzPts val="1400"/>
              <a:buFont typeface="Twentieth Century"/>
              <a:buNone/>
              <a:defRPr/>
            </a:lvl5pPr>
            <a:lvl6pPr lvl="5" algn="l">
              <a:spcBef>
                <a:spcPts val="0"/>
              </a:spcBef>
              <a:spcAft>
                <a:spcPts val="0"/>
              </a:spcAft>
              <a:buClr>
                <a:schemeClr val="dk1"/>
              </a:buClr>
              <a:buSzPts val="1400"/>
              <a:buFont typeface="Twentieth Century"/>
              <a:buNone/>
              <a:defRPr/>
            </a:lvl6pPr>
            <a:lvl7pPr lvl="6" algn="l">
              <a:spcBef>
                <a:spcPts val="0"/>
              </a:spcBef>
              <a:spcAft>
                <a:spcPts val="0"/>
              </a:spcAft>
              <a:buClr>
                <a:schemeClr val="dk1"/>
              </a:buClr>
              <a:buSzPts val="1400"/>
              <a:buFont typeface="Twentieth Century"/>
              <a:buNone/>
              <a:defRPr/>
            </a:lvl7pPr>
            <a:lvl8pPr lvl="7" algn="l">
              <a:spcBef>
                <a:spcPts val="0"/>
              </a:spcBef>
              <a:spcAft>
                <a:spcPts val="0"/>
              </a:spcAft>
              <a:buClr>
                <a:schemeClr val="dk1"/>
              </a:buClr>
              <a:buSzPts val="1400"/>
              <a:buFont typeface="Twentieth Century"/>
              <a:buNone/>
              <a:defRPr/>
            </a:lvl8pPr>
            <a:lvl9pPr lvl="8" algn="l">
              <a:spcBef>
                <a:spcPts val="0"/>
              </a:spcBef>
              <a:spcAft>
                <a:spcPts val="0"/>
              </a:spcAft>
              <a:buClr>
                <a:schemeClr val="dk1"/>
              </a:buClr>
              <a:buSzPts val="1400"/>
              <a:buFont typeface="Twentieth Century"/>
              <a:buNone/>
              <a:defRPr/>
            </a:lvl9pPr>
          </a:lstStyle>
          <a:p/>
        </p:txBody>
      </p:sp>
      <p:sp>
        <p:nvSpPr>
          <p:cNvPr id="84" name="Google Shape;84;g3a0721088cc_2_7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rgbClr val="0C0C0C"/>
              </a:buClr>
              <a:buSzPts val="1400"/>
              <a:buFont typeface="Twentieth Century"/>
              <a:buNone/>
              <a:defRPr/>
            </a:lvl1pPr>
            <a:lvl2pPr lvl="1" algn="l">
              <a:spcBef>
                <a:spcPts val="0"/>
              </a:spcBef>
              <a:spcAft>
                <a:spcPts val="0"/>
              </a:spcAft>
              <a:buClr>
                <a:schemeClr val="dk1"/>
              </a:buClr>
              <a:buSzPts val="1400"/>
              <a:buFont typeface="Twentieth Century"/>
              <a:buNone/>
              <a:defRPr/>
            </a:lvl2pPr>
            <a:lvl3pPr lvl="2" algn="l">
              <a:spcBef>
                <a:spcPts val="0"/>
              </a:spcBef>
              <a:spcAft>
                <a:spcPts val="0"/>
              </a:spcAft>
              <a:buClr>
                <a:schemeClr val="dk1"/>
              </a:buClr>
              <a:buSzPts val="1400"/>
              <a:buFont typeface="Twentieth Century"/>
              <a:buNone/>
              <a:defRPr/>
            </a:lvl3pPr>
            <a:lvl4pPr lvl="3" algn="l">
              <a:spcBef>
                <a:spcPts val="0"/>
              </a:spcBef>
              <a:spcAft>
                <a:spcPts val="0"/>
              </a:spcAft>
              <a:buClr>
                <a:schemeClr val="dk1"/>
              </a:buClr>
              <a:buSzPts val="1400"/>
              <a:buFont typeface="Twentieth Century"/>
              <a:buNone/>
              <a:defRPr/>
            </a:lvl4pPr>
            <a:lvl5pPr lvl="4" algn="l">
              <a:spcBef>
                <a:spcPts val="0"/>
              </a:spcBef>
              <a:spcAft>
                <a:spcPts val="0"/>
              </a:spcAft>
              <a:buClr>
                <a:schemeClr val="dk1"/>
              </a:buClr>
              <a:buSzPts val="1400"/>
              <a:buFont typeface="Twentieth Century"/>
              <a:buNone/>
              <a:defRPr/>
            </a:lvl5pPr>
            <a:lvl6pPr lvl="5" algn="l">
              <a:spcBef>
                <a:spcPts val="0"/>
              </a:spcBef>
              <a:spcAft>
                <a:spcPts val="0"/>
              </a:spcAft>
              <a:buClr>
                <a:schemeClr val="dk1"/>
              </a:buClr>
              <a:buSzPts val="1400"/>
              <a:buFont typeface="Twentieth Century"/>
              <a:buNone/>
              <a:defRPr/>
            </a:lvl6pPr>
            <a:lvl7pPr lvl="6" algn="l">
              <a:spcBef>
                <a:spcPts val="0"/>
              </a:spcBef>
              <a:spcAft>
                <a:spcPts val="0"/>
              </a:spcAft>
              <a:buClr>
                <a:schemeClr val="dk1"/>
              </a:buClr>
              <a:buSzPts val="1400"/>
              <a:buFont typeface="Twentieth Century"/>
              <a:buNone/>
              <a:defRPr/>
            </a:lvl7pPr>
            <a:lvl8pPr lvl="7" algn="l">
              <a:spcBef>
                <a:spcPts val="0"/>
              </a:spcBef>
              <a:spcAft>
                <a:spcPts val="0"/>
              </a:spcAft>
              <a:buClr>
                <a:schemeClr val="dk1"/>
              </a:buClr>
              <a:buSzPts val="1400"/>
              <a:buFont typeface="Twentieth Century"/>
              <a:buNone/>
              <a:defRPr/>
            </a:lvl8pPr>
            <a:lvl9pPr lvl="8" algn="l">
              <a:spcBef>
                <a:spcPts val="0"/>
              </a:spcBef>
              <a:spcAft>
                <a:spcPts val="0"/>
              </a:spcAft>
              <a:buClr>
                <a:schemeClr val="dk1"/>
              </a:buClr>
              <a:buSzPts val="1400"/>
              <a:buFont typeface="Twentieth Century"/>
              <a:buNone/>
              <a:defRPr/>
            </a:lvl9pPr>
          </a:lstStyle>
          <a:p/>
        </p:txBody>
      </p:sp>
      <p:sp>
        <p:nvSpPr>
          <p:cNvPr id="85" name="Google Shape;85;g3a0721088cc_2_7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Clr>
                <a:srgbClr val="0C0C0C"/>
              </a:buClr>
              <a:buSzPts val="1000"/>
              <a:buFont typeface="Twentieth Century"/>
              <a:buNone/>
              <a:defRPr sz="1000">
                <a:solidFill>
                  <a:srgbClr val="0C0C0C"/>
                </a:solidFill>
                <a:latin typeface="Twentieth Century"/>
                <a:ea typeface="Twentieth Century"/>
                <a:cs typeface="Twentieth Century"/>
                <a:sym typeface="Twentieth Century"/>
              </a:defRPr>
            </a:lvl1pPr>
            <a:lvl2pPr indent="0" lvl="1" marL="0" marR="0" algn="r">
              <a:spcBef>
                <a:spcPts val="0"/>
              </a:spcBef>
              <a:spcAft>
                <a:spcPts val="0"/>
              </a:spcAft>
              <a:buClr>
                <a:srgbClr val="0C0C0C"/>
              </a:buClr>
              <a:buSzPts val="1000"/>
              <a:buFont typeface="Twentieth Century"/>
              <a:buNone/>
              <a:defRPr sz="1000">
                <a:solidFill>
                  <a:srgbClr val="0C0C0C"/>
                </a:solidFill>
                <a:latin typeface="Twentieth Century"/>
                <a:ea typeface="Twentieth Century"/>
                <a:cs typeface="Twentieth Century"/>
                <a:sym typeface="Twentieth Century"/>
              </a:defRPr>
            </a:lvl2pPr>
            <a:lvl3pPr indent="0" lvl="2" marL="0" marR="0" algn="r">
              <a:spcBef>
                <a:spcPts val="0"/>
              </a:spcBef>
              <a:spcAft>
                <a:spcPts val="0"/>
              </a:spcAft>
              <a:buClr>
                <a:srgbClr val="0C0C0C"/>
              </a:buClr>
              <a:buSzPts val="1000"/>
              <a:buFont typeface="Twentieth Century"/>
              <a:buNone/>
              <a:defRPr sz="1000">
                <a:solidFill>
                  <a:srgbClr val="0C0C0C"/>
                </a:solidFill>
                <a:latin typeface="Twentieth Century"/>
                <a:ea typeface="Twentieth Century"/>
                <a:cs typeface="Twentieth Century"/>
                <a:sym typeface="Twentieth Century"/>
              </a:defRPr>
            </a:lvl3pPr>
            <a:lvl4pPr indent="0" lvl="3" marL="0" marR="0" algn="r">
              <a:spcBef>
                <a:spcPts val="0"/>
              </a:spcBef>
              <a:spcAft>
                <a:spcPts val="0"/>
              </a:spcAft>
              <a:buClr>
                <a:srgbClr val="0C0C0C"/>
              </a:buClr>
              <a:buSzPts val="1000"/>
              <a:buFont typeface="Twentieth Century"/>
              <a:buNone/>
              <a:defRPr sz="1000">
                <a:solidFill>
                  <a:srgbClr val="0C0C0C"/>
                </a:solidFill>
                <a:latin typeface="Twentieth Century"/>
                <a:ea typeface="Twentieth Century"/>
                <a:cs typeface="Twentieth Century"/>
                <a:sym typeface="Twentieth Century"/>
              </a:defRPr>
            </a:lvl4pPr>
            <a:lvl5pPr indent="0" lvl="4" marL="0" marR="0" algn="r">
              <a:spcBef>
                <a:spcPts val="0"/>
              </a:spcBef>
              <a:spcAft>
                <a:spcPts val="0"/>
              </a:spcAft>
              <a:buClr>
                <a:srgbClr val="0C0C0C"/>
              </a:buClr>
              <a:buSzPts val="1000"/>
              <a:buFont typeface="Twentieth Century"/>
              <a:buNone/>
              <a:defRPr sz="1000">
                <a:solidFill>
                  <a:srgbClr val="0C0C0C"/>
                </a:solidFill>
                <a:latin typeface="Twentieth Century"/>
                <a:ea typeface="Twentieth Century"/>
                <a:cs typeface="Twentieth Century"/>
                <a:sym typeface="Twentieth Century"/>
              </a:defRPr>
            </a:lvl5pPr>
            <a:lvl6pPr indent="0" lvl="5" marL="0" marR="0" algn="r">
              <a:spcBef>
                <a:spcPts val="0"/>
              </a:spcBef>
              <a:spcAft>
                <a:spcPts val="0"/>
              </a:spcAft>
              <a:buClr>
                <a:srgbClr val="0C0C0C"/>
              </a:buClr>
              <a:buSzPts val="1000"/>
              <a:buFont typeface="Twentieth Century"/>
              <a:buNone/>
              <a:defRPr sz="1000">
                <a:solidFill>
                  <a:srgbClr val="0C0C0C"/>
                </a:solidFill>
                <a:latin typeface="Twentieth Century"/>
                <a:ea typeface="Twentieth Century"/>
                <a:cs typeface="Twentieth Century"/>
                <a:sym typeface="Twentieth Century"/>
              </a:defRPr>
            </a:lvl6pPr>
            <a:lvl7pPr indent="0" lvl="6" marL="0" marR="0" algn="r">
              <a:spcBef>
                <a:spcPts val="0"/>
              </a:spcBef>
              <a:spcAft>
                <a:spcPts val="0"/>
              </a:spcAft>
              <a:buClr>
                <a:srgbClr val="0C0C0C"/>
              </a:buClr>
              <a:buSzPts val="1000"/>
              <a:buFont typeface="Twentieth Century"/>
              <a:buNone/>
              <a:defRPr sz="1000">
                <a:solidFill>
                  <a:srgbClr val="0C0C0C"/>
                </a:solidFill>
                <a:latin typeface="Twentieth Century"/>
                <a:ea typeface="Twentieth Century"/>
                <a:cs typeface="Twentieth Century"/>
                <a:sym typeface="Twentieth Century"/>
              </a:defRPr>
            </a:lvl7pPr>
            <a:lvl8pPr indent="0" lvl="7" marL="0" marR="0" algn="r">
              <a:spcBef>
                <a:spcPts val="0"/>
              </a:spcBef>
              <a:spcAft>
                <a:spcPts val="0"/>
              </a:spcAft>
              <a:buClr>
                <a:srgbClr val="0C0C0C"/>
              </a:buClr>
              <a:buSzPts val="1000"/>
              <a:buFont typeface="Twentieth Century"/>
              <a:buNone/>
              <a:defRPr sz="1000">
                <a:solidFill>
                  <a:srgbClr val="0C0C0C"/>
                </a:solidFill>
                <a:latin typeface="Twentieth Century"/>
                <a:ea typeface="Twentieth Century"/>
                <a:cs typeface="Twentieth Century"/>
                <a:sym typeface="Twentieth Century"/>
              </a:defRPr>
            </a:lvl8pPr>
            <a:lvl9pPr indent="0" lvl="8" marL="0" marR="0" algn="r">
              <a:spcBef>
                <a:spcPts val="0"/>
              </a:spcBef>
              <a:spcAft>
                <a:spcPts val="0"/>
              </a:spcAft>
              <a:buClr>
                <a:srgbClr val="0C0C0C"/>
              </a:buClr>
              <a:buSzPts val="1000"/>
              <a:buFont typeface="Twentieth Century"/>
              <a:buNone/>
              <a:defRPr sz="1000">
                <a:solidFill>
                  <a:srgbClr val="0C0C0C"/>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8" name="Shape 18"/>
        <p:cNvGrpSpPr/>
        <p:nvPr/>
      </p:nvGrpSpPr>
      <p:grpSpPr>
        <a:xfrm>
          <a:off x="0" y="0"/>
          <a:ext cx="0" cy="0"/>
          <a:chOff x="0" y="0"/>
          <a:chExt cx="0" cy="0"/>
        </a:xfrm>
      </p:grpSpPr>
      <p:sp>
        <p:nvSpPr>
          <p:cNvPr id="19" name="Google Shape;19;g3a0721088cc_2_9"/>
          <p:cNvSpPr/>
          <p:nvPr/>
        </p:nvSpPr>
        <p:spPr>
          <a:xfrm>
            <a:off x="0" y="64132"/>
            <a:ext cx="12192029" cy="5863987"/>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20" name="Google Shape;20;g3a0721088cc_2_9"/>
          <p:cNvSpPr/>
          <p:nvPr/>
        </p:nvSpPr>
        <p:spPr>
          <a:xfrm>
            <a:off x="0" y="0"/>
            <a:ext cx="12192029" cy="5863987"/>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21" name="Google Shape;21;g3a0721088cc_2_9"/>
          <p:cNvSpPr txBox="1"/>
          <p:nvPr>
            <p:ph type="title"/>
          </p:nvPr>
        </p:nvSpPr>
        <p:spPr>
          <a:xfrm>
            <a:off x="415600" y="719633"/>
            <a:ext cx="11360700" cy="1710000"/>
          </a:xfrm>
          <a:prstGeom prst="rect">
            <a:avLst/>
          </a:prstGeom>
        </p:spPr>
        <p:txBody>
          <a:bodyPr anchorCtr="0" anchor="t" bIns="121900" lIns="121900" spcFirstLastPara="1" rIns="121900" wrap="square" tIns="12190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2" name="Google Shape;22;g3a0721088cc_2_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g3a0721088cc_2_14"/>
          <p:cNvSpPr/>
          <p:nvPr/>
        </p:nvSpPr>
        <p:spPr>
          <a:xfrm>
            <a:off x="0" y="0"/>
            <a:ext cx="57519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 name="Google Shape;25;g3a0721088cc_2_14"/>
          <p:cNvSpPr/>
          <p:nvPr/>
        </p:nvSpPr>
        <p:spPr>
          <a:xfrm>
            <a:off x="0" y="58833"/>
            <a:ext cx="5751356" cy="5865687"/>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6" name="Google Shape;26;g3a0721088cc_2_14"/>
          <p:cNvSpPr/>
          <p:nvPr/>
        </p:nvSpPr>
        <p:spPr>
          <a:xfrm>
            <a:off x="-167" y="0"/>
            <a:ext cx="5755723" cy="5860653"/>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7" name="Google Shape;27;g3a0721088cc_2_14"/>
          <p:cNvSpPr txBox="1"/>
          <p:nvPr>
            <p:ph type="title"/>
          </p:nvPr>
        </p:nvSpPr>
        <p:spPr>
          <a:xfrm>
            <a:off x="415633" y="667900"/>
            <a:ext cx="4941900" cy="3345300"/>
          </a:xfrm>
          <a:prstGeom prst="rect">
            <a:avLst/>
          </a:prstGeom>
        </p:spPr>
        <p:txBody>
          <a:bodyPr anchorCtr="0" anchor="t" bIns="121900" lIns="121900" spcFirstLastPara="1" rIns="121900" wrap="square" tIns="121900">
            <a:normAutofit/>
          </a:bodyPr>
          <a:lstStyle>
            <a:lvl1pPr lvl="0">
              <a:spcBef>
                <a:spcPts val="0"/>
              </a:spcBef>
              <a:spcAft>
                <a:spcPts val="0"/>
              </a:spcAft>
              <a:buClr>
                <a:schemeClr val="lt1"/>
              </a:buClr>
              <a:buSzPts val="3700"/>
              <a:buNone/>
              <a:defRPr>
                <a:solidFill>
                  <a:schemeClr val="l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p:txBody>
      </p:sp>
      <p:sp>
        <p:nvSpPr>
          <p:cNvPr id="28" name="Google Shape;28;g3a0721088cc_2_14"/>
          <p:cNvSpPr txBox="1"/>
          <p:nvPr>
            <p:ph idx="1" type="body"/>
          </p:nvPr>
        </p:nvSpPr>
        <p:spPr>
          <a:xfrm>
            <a:off x="6192900" y="667900"/>
            <a:ext cx="5555100" cy="54648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29" name="Google Shape;29;g3a0721088cc_2_1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g3a0721088cc_2_21"/>
          <p:cNvSpPr/>
          <p:nvPr/>
        </p:nvSpPr>
        <p:spPr>
          <a:xfrm>
            <a:off x="0" y="0"/>
            <a:ext cx="12192000" cy="17028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 name="Google Shape;32;g3a0721088cc_2_21"/>
          <p:cNvSpPr txBox="1"/>
          <p:nvPr>
            <p:ph type="title"/>
          </p:nvPr>
        </p:nvSpPr>
        <p:spPr>
          <a:xfrm>
            <a:off x="415633" y="667900"/>
            <a:ext cx="11360700" cy="831600"/>
          </a:xfrm>
          <a:prstGeom prst="rect">
            <a:avLst/>
          </a:prstGeom>
        </p:spPr>
        <p:txBody>
          <a:bodyPr anchorCtr="0" anchor="t" bIns="121900" lIns="121900" spcFirstLastPara="1" rIns="121900" wrap="square" tIns="121900">
            <a:normAutofit/>
          </a:bodyPr>
          <a:lstStyle>
            <a:lvl1pPr lvl="0">
              <a:spcBef>
                <a:spcPts val="0"/>
              </a:spcBef>
              <a:spcAft>
                <a:spcPts val="0"/>
              </a:spcAft>
              <a:buClr>
                <a:schemeClr val="lt1"/>
              </a:buClr>
              <a:buSzPts val="3700"/>
              <a:buNone/>
              <a:defRPr>
                <a:solidFill>
                  <a:schemeClr val="l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p:txBody>
      </p:sp>
      <p:sp>
        <p:nvSpPr>
          <p:cNvPr id="33" name="Google Shape;33;g3a0721088cc_2_21"/>
          <p:cNvSpPr txBox="1"/>
          <p:nvPr>
            <p:ph idx="1" type="body"/>
          </p:nvPr>
        </p:nvSpPr>
        <p:spPr>
          <a:xfrm>
            <a:off x="415600" y="2007600"/>
            <a:ext cx="5333100" cy="41016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34" name="Google Shape;34;g3a0721088cc_2_21"/>
          <p:cNvSpPr txBox="1"/>
          <p:nvPr>
            <p:ph idx="2" type="body"/>
          </p:nvPr>
        </p:nvSpPr>
        <p:spPr>
          <a:xfrm>
            <a:off x="6443200" y="2007600"/>
            <a:ext cx="5333100" cy="41016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35" name="Google Shape;35;g3a0721088cc_2_2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g3a0721088cc_2_27"/>
          <p:cNvSpPr/>
          <p:nvPr/>
        </p:nvSpPr>
        <p:spPr>
          <a:xfrm>
            <a:off x="0" y="0"/>
            <a:ext cx="12192000" cy="17028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 name="Google Shape;38;g3a0721088cc_2_27"/>
          <p:cNvSpPr txBox="1"/>
          <p:nvPr>
            <p:ph type="title"/>
          </p:nvPr>
        </p:nvSpPr>
        <p:spPr>
          <a:xfrm>
            <a:off x="415633" y="667900"/>
            <a:ext cx="11360700" cy="831600"/>
          </a:xfrm>
          <a:prstGeom prst="rect">
            <a:avLst/>
          </a:prstGeom>
        </p:spPr>
        <p:txBody>
          <a:bodyPr anchorCtr="0" anchor="t" bIns="121900" lIns="121900" spcFirstLastPara="1" rIns="121900" wrap="square" tIns="121900">
            <a:normAutofit/>
          </a:bodyPr>
          <a:lstStyle>
            <a:lvl1pPr lvl="0">
              <a:spcBef>
                <a:spcPts val="0"/>
              </a:spcBef>
              <a:spcAft>
                <a:spcPts val="0"/>
              </a:spcAft>
              <a:buClr>
                <a:schemeClr val="lt1"/>
              </a:buClr>
              <a:buSzPts val="3700"/>
              <a:buNone/>
              <a:defRPr>
                <a:solidFill>
                  <a:schemeClr val="l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p:txBody>
      </p:sp>
      <p:sp>
        <p:nvSpPr>
          <p:cNvPr id="39" name="Google Shape;39;g3a0721088cc_2_2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0" name="Shape 40"/>
        <p:cNvGrpSpPr/>
        <p:nvPr/>
      </p:nvGrpSpPr>
      <p:grpSpPr>
        <a:xfrm>
          <a:off x="0" y="0"/>
          <a:ext cx="0" cy="0"/>
          <a:chOff x="0" y="0"/>
          <a:chExt cx="0" cy="0"/>
        </a:xfrm>
      </p:grpSpPr>
      <p:sp>
        <p:nvSpPr>
          <p:cNvPr id="41" name="Google Shape;41;g3a0721088cc_2_31"/>
          <p:cNvSpPr/>
          <p:nvPr/>
        </p:nvSpPr>
        <p:spPr>
          <a:xfrm>
            <a:off x="0" y="0"/>
            <a:ext cx="50193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 name="Google Shape;42;g3a0721088cc_2_31"/>
          <p:cNvSpPr txBox="1"/>
          <p:nvPr>
            <p:ph type="title"/>
          </p:nvPr>
        </p:nvSpPr>
        <p:spPr>
          <a:xfrm>
            <a:off x="415633" y="667900"/>
            <a:ext cx="4170000" cy="2438700"/>
          </a:xfrm>
          <a:prstGeom prst="rect">
            <a:avLst/>
          </a:prstGeom>
        </p:spPr>
        <p:txBody>
          <a:bodyPr anchorCtr="0" anchor="t" bIns="121900" lIns="121900" spcFirstLastPara="1" rIns="121900" wrap="square" tIns="121900">
            <a:normAutofit/>
          </a:bodyPr>
          <a:lstStyle>
            <a:lvl1pPr lvl="0">
              <a:spcBef>
                <a:spcPts val="0"/>
              </a:spcBef>
              <a:spcAft>
                <a:spcPts val="0"/>
              </a:spcAft>
              <a:buClr>
                <a:schemeClr val="lt1"/>
              </a:buClr>
              <a:buSzPts val="3700"/>
              <a:buNone/>
              <a:defRPr>
                <a:solidFill>
                  <a:schemeClr val="l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p:txBody>
      </p:sp>
      <p:sp>
        <p:nvSpPr>
          <p:cNvPr id="43" name="Google Shape;43;g3a0721088cc_2_31"/>
          <p:cNvSpPr txBox="1"/>
          <p:nvPr>
            <p:ph idx="1" type="body"/>
          </p:nvPr>
        </p:nvSpPr>
        <p:spPr>
          <a:xfrm>
            <a:off x="415600" y="3187533"/>
            <a:ext cx="4170000" cy="30639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Clr>
                <a:schemeClr val="accent2"/>
              </a:buClr>
              <a:buSzPts val="1700"/>
              <a:buChar char="●"/>
              <a:defRPr>
                <a:solidFill>
                  <a:schemeClr val="accent2"/>
                </a:solidFill>
              </a:defRPr>
            </a:lvl1pPr>
            <a:lvl2pPr indent="-323850" lvl="1" marL="914400">
              <a:spcBef>
                <a:spcPts val="0"/>
              </a:spcBef>
              <a:spcAft>
                <a:spcPts val="0"/>
              </a:spcAft>
              <a:buClr>
                <a:schemeClr val="accent2"/>
              </a:buClr>
              <a:buSzPts val="1500"/>
              <a:buChar char="○"/>
              <a:defRPr>
                <a:solidFill>
                  <a:schemeClr val="accent2"/>
                </a:solidFill>
              </a:defRPr>
            </a:lvl2pPr>
            <a:lvl3pPr indent="-323850" lvl="2" marL="1371600">
              <a:spcBef>
                <a:spcPts val="0"/>
              </a:spcBef>
              <a:spcAft>
                <a:spcPts val="0"/>
              </a:spcAft>
              <a:buClr>
                <a:schemeClr val="accent2"/>
              </a:buClr>
              <a:buSzPts val="1500"/>
              <a:buChar char="■"/>
              <a:defRPr>
                <a:solidFill>
                  <a:schemeClr val="accent2"/>
                </a:solidFill>
              </a:defRPr>
            </a:lvl3pPr>
            <a:lvl4pPr indent="-323850" lvl="3" marL="1828800">
              <a:spcBef>
                <a:spcPts val="0"/>
              </a:spcBef>
              <a:spcAft>
                <a:spcPts val="0"/>
              </a:spcAft>
              <a:buClr>
                <a:schemeClr val="accent2"/>
              </a:buClr>
              <a:buSzPts val="1500"/>
              <a:buChar char="●"/>
              <a:defRPr>
                <a:solidFill>
                  <a:schemeClr val="accent2"/>
                </a:solidFill>
              </a:defRPr>
            </a:lvl4pPr>
            <a:lvl5pPr indent="-323850" lvl="4" marL="2286000">
              <a:spcBef>
                <a:spcPts val="0"/>
              </a:spcBef>
              <a:spcAft>
                <a:spcPts val="0"/>
              </a:spcAft>
              <a:buClr>
                <a:schemeClr val="accent2"/>
              </a:buClr>
              <a:buSzPts val="1500"/>
              <a:buChar char="○"/>
              <a:defRPr>
                <a:solidFill>
                  <a:schemeClr val="accent2"/>
                </a:solidFill>
              </a:defRPr>
            </a:lvl5pPr>
            <a:lvl6pPr indent="-323850" lvl="5" marL="2743200">
              <a:spcBef>
                <a:spcPts val="0"/>
              </a:spcBef>
              <a:spcAft>
                <a:spcPts val="0"/>
              </a:spcAft>
              <a:buClr>
                <a:schemeClr val="accent2"/>
              </a:buClr>
              <a:buSzPts val="1500"/>
              <a:buChar char="■"/>
              <a:defRPr>
                <a:solidFill>
                  <a:schemeClr val="accent2"/>
                </a:solidFill>
              </a:defRPr>
            </a:lvl6pPr>
            <a:lvl7pPr indent="-323850" lvl="6" marL="3200400">
              <a:spcBef>
                <a:spcPts val="0"/>
              </a:spcBef>
              <a:spcAft>
                <a:spcPts val="0"/>
              </a:spcAft>
              <a:buClr>
                <a:schemeClr val="accent2"/>
              </a:buClr>
              <a:buSzPts val="1500"/>
              <a:buChar char="●"/>
              <a:defRPr>
                <a:solidFill>
                  <a:schemeClr val="accent2"/>
                </a:solidFill>
              </a:defRPr>
            </a:lvl7pPr>
            <a:lvl8pPr indent="-323850" lvl="7" marL="3657600">
              <a:spcBef>
                <a:spcPts val="0"/>
              </a:spcBef>
              <a:spcAft>
                <a:spcPts val="0"/>
              </a:spcAft>
              <a:buClr>
                <a:schemeClr val="accent2"/>
              </a:buClr>
              <a:buSzPts val="1500"/>
              <a:buChar char="○"/>
              <a:defRPr>
                <a:solidFill>
                  <a:schemeClr val="accent2"/>
                </a:solidFill>
              </a:defRPr>
            </a:lvl8pPr>
            <a:lvl9pPr indent="-323850" lvl="8" marL="4114800">
              <a:spcBef>
                <a:spcPts val="0"/>
              </a:spcBef>
              <a:spcAft>
                <a:spcPts val="0"/>
              </a:spcAft>
              <a:buClr>
                <a:schemeClr val="accent2"/>
              </a:buClr>
              <a:buSzPts val="1500"/>
              <a:buChar char="■"/>
              <a:defRPr>
                <a:solidFill>
                  <a:schemeClr val="accent2"/>
                </a:solidFill>
              </a:defRPr>
            </a:lvl9pPr>
          </a:lstStyle>
          <a:p/>
        </p:txBody>
      </p:sp>
      <p:sp>
        <p:nvSpPr>
          <p:cNvPr id="44" name="Google Shape;44;g3a0721088cc_2_3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5" name="Shape 45"/>
        <p:cNvGrpSpPr/>
        <p:nvPr/>
      </p:nvGrpSpPr>
      <p:grpSpPr>
        <a:xfrm>
          <a:off x="0" y="0"/>
          <a:ext cx="0" cy="0"/>
          <a:chOff x="0" y="0"/>
          <a:chExt cx="0" cy="0"/>
        </a:xfrm>
      </p:grpSpPr>
      <p:sp>
        <p:nvSpPr>
          <p:cNvPr id="46" name="Google Shape;46;g3a0721088cc_2_36"/>
          <p:cNvSpPr txBox="1"/>
          <p:nvPr>
            <p:ph type="title"/>
          </p:nvPr>
        </p:nvSpPr>
        <p:spPr>
          <a:xfrm>
            <a:off x="415567" y="1064800"/>
            <a:ext cx="8330400" cy="4728300"/>
          </a:xfrm>
          <a:prstGeom prst="rect">
            <a:avLst/>
          </a:prstGeom>
        </p:spPr>
        <p:txBody>
          <a:bodyPr anchorCtr="0" anchor="ctr" bIns="121900" lIns="121900" spcFirstLastPara="1" rIns="121900" wrap="square" tIns="12190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7" name="Google Shape;47;g3a0721088cc_2_3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g3a0721088cc_2_39"/>
          <p:cNvSpPr/>
          <p:nvPr/>
        </p:nvSpPr>
        <p:spPr>
          <a:xfrm>
            <a:off x="0" y="0"/>
            <a:ext cx="60960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 name="Google Shape;50;g3a0721088cc_2_39"/>
          <p:cNvSpPr txBox="1"/>
          <p:nvPr>
            <p:ph type="title"/>
          </p:nvPr>
        </p:nvSpPr>
        <p:spPr>
          <a:xfrm>
            <a:off x="415067" y="667900"/>
            <a:ext cx="4939200" cy="2732700"/>
          </a:xfrm>
          <a:prstGeom prst="rect">
            <a:avLst/>
          </a:prstGeom>
        </p:spPr>
        <p:txBody>
          <a:bodyPr anchorCtr="0" anchor="t" bIns="121900" lIns="121900" spcFirstLastPara="1" rIns="121900" wrap="square" tIns="121900">
            <a:normAutofit/>
          </a:bodyPr>
          <a:lstStyle>
            <a:lvl1pPr lvl="0">
              <a:spcBef>
                <a:spcPts val="0"/>
              </a:spcBef>
              <a:spcAft>
                <a:spcPts val="0"/>
              </a:spcAft>
              <a:buClr>
                <a:schemeClr val="lt1"/>
              </a:buClr>
              <a:buSzPts val="3700"/>
              <a:buNone/>
              <a:defRPr>
                <a:solidFill>
                  <a:schemeClr val="l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p:txBody>
      </p:sp>
      <p:sp>
        <p:nvSpPr>
          <p:cNvPr id="51" name="Google Shape;51;g3a0721088cc_2_39"/>
          <p:cNvSpPr txBox="1"/>
          <p:nvPr>
            <p:ph idx="1" type="subTitle"/>
          </p:nvPr>
        </p:nvSpPr>
        <p:spPr>
          <a:xfrm>
            <a:off x="406400" y="3502300"/>
            <a:ext cx="4939200" cy="1235700"/>
          </a:xfrm>
          <a:prstGeom prst="rect">
            <a:avLst/>
          </a:prstGeom>
        </p:spPr>
        <p:txBody>
          <a:bodyPr anchorCtr="0" anchor="t" bIns="121900" lIns="121900" spcFirstLastPara="1" rIns="121900" wrap="square" tIns="121900">
            <a:normAutofit/>
          </a:bodyPr>
          <a:lstStyle>
            <a:lvl1pPr lvl="0">
              <a:lnSpc>
                <a:spcPct val="100000"/>
              </a:lnSpc>
              <a:spcBef>
                <a:spcPts val="0"/>
              </a:spcBef>
              <a:spcAft>
                <a:spcPts val="0"/>
              </a:spcAft>
              <a:buClr>
                <a:schemeClr val="accent2"/>
              </a:buClr>
              <a:buSzPts val="2100"/>
              <a:buNone/>
              <a:defRPr sz="2100">
                <a:solidFill>
                  <a:schemeClr val="accent2"/>
                </a:solidFill>
              </a:defRPr>
            </a:lvl1pPr>
            <a:lvl2pPr lvl="1">
              <a:lnSpc>
                <a:spcPct val="100000"/>
              </a:lnSpc>
              <a:spcBef>
                <a:spcPts val="0"/>
              </a:spcBef>
              <a:spcAft>
                <a:spcPts val="0"/>
              </a:spcAft>
              <a:buClr>
                <a:schemeClr val="accent2"/>
              </a:buClr>
              <a:buSzPts val="2100"/>
              <a:buNone/>
              <a:defRPr sz="2100">
                <a:solidFill>
                  <a:schemeClr val="accent2"/>
                </a:solidFill>
              </a:defRPr>
            </a:lvl2pPr>
            <a:lvl3pPr lvl="2">
              <a:lnSpc>
                <a:spcPct val="100000"/>
              </a:lnSpc>
              <a:spcBef>
                <a:spcPts val="0"/>
              </a:spcBef>
              <a:spcAft>
                <a:spcPts val="0"/>
              </a:spcAft>
              <a:buClr>
                <a:schemeClr val="accent2"/>
              </a:buClr>
              <a:buSzPts val="2100"/>
              <a:buNone/>
              <a:defRPr sz="2100">
                <a:solidFill>
                  <a:schemeClr val="accent2"/>
                </a:solidFill>
              </a:defRPr>
            </a:lvl3pPr>
            <a:lvl4pPr lvl="3">
              <a:lnSpc>
                <a:spcPct val="100000"/>
              </a:lnSpc>
              <a:spcBef>
                <a:spcPts val="0"/>
              </a:spcBef>
              <a:spcAft>
                <a:spcPts val="0"/>
              </a:spcAft>
              <a:buClr>
                <a:schemeClr val="accent2"/>
              </a:buClr>
              <a:buSzPts val="2100"/>
              <a:buNone/>
              <a:defRPr sz="2100">
                <a:solidFill>
                  <a:schemeClr val="accent2"/>
                </a:solidFill>
              </a:defRPr>
            </a:lvl4pPr>
            <a:lvl5pPr lvl="4">
              <a:lnSpc>
                <a:spcPct val="100000"/>
              </a:lnSpc>
              <a:spcBef>
                <a:spcPts val="0"/>
              </a:spcBef>
              <a:spcAft>
                <a:spcPts val="0"/>
              </a:spcAft>
              <a:buClr>
                <a:schemeClr val="accent2"/>
              </a:buClr>
              <a:buSzPts val="2100"/>
              <a:buNone/>
              <a:defRPr sz="2100">
                <a:solidFill>
                  <a:schemeClr val="accent2"/>
                </a:solidFill>
              </a:defRPr>
            </a:lvl5pPr>
            <a:lvl6pPr lvl="5">
              <a:lnSpc>
                <a:spcPct val="100000"/>
              </a:lnSpc>
              <a:spcBef>
                <a:spcPts val="0"/>
              </a:spcBef>
              <a:spcAft>
                <a:spcPts val="0"/>
              </a:spcAft>
              <a:buClr>
                <a:schemeClr val="accent2"/>
              </a:buClr>
              <a:buSzPts val="2100"/>
              <a:buNone/>
              <a:defRPr sz="2100">
                <a:solidFill>
                  <a:schemeClr val="accent2"/>
                </a:solidFill>
              </a:defRPr>
            </a:lvl6pPr>
            <a:lvl7pPr lvl="6">
              <a:lnSpc>
                <a:spcPct val="100000"/>
              </a:lnSpc>
              <a:spcBef>
                <a:spcPts val="0"/>
              </a:spcBef>
              <a:spcAft>
                <a:spcPts val="0"/>
              </a:spcAft>
              <a:buClr>
                <a:schemeClr val="accent2"/>
              </a:buClr>
              <a:buSzPts val="2100"/>
              <a:buNone/>
              <a:defRPr sz="2100">
                <a:solidFill>
                  <a:schemeClr val="accent2"/>
                </a:solidFill>
              </a:defRPr>
            </a:lvl7pPr>
            <a:lvl8pPr lvl="7">
              <a:lnSpc>
                <a:spcPct val="100000"/>
              </a:lnSpc>
              <a:spcBef>
                <a:spcPts val="0"/>
              </a:spcBef>
              <a:spcAft>
                <a:spcPts val="0"/>
              </a:spcAft>
              <a:buClr>
                <a:schemeClr val="accent2"/>
              </a:buClr>
              <a:buSzPts val="2100"/>
              <a:buNone/>
              <a:defRPr sz="2100">
                <a:solidFill>
                  <a:schemeClr val="accent2"/>
                </a:solidFill>
              </a:defRPr>
            </a:lvl8pPr>
            <a:lvl9pPr lvl="8">
              <a:lnSpc>
                <a:spcPct val="100000"/>
              </a:lnSpc>
              <a:spcBef>
                <a:spcPts val="0"/>
              </a:spcBef>
              <a:spcAft>
                <a:spcPts val="0"/>
              </a:spcAft>
              <a:buClr>
                <a:schemeClr val="accent2"/>
              </a:buClr>
              <a:buSzPts val="2100"/>
              <a:buNone/>
              <a:defRPr sz="2100">
                <a:solidFill>
                  <a:schemeClr val="accent2"/>
                </a:solidFill>
              </a:defRPr>
            </a:lvl9pPr>
          </a:lstStyle>
          <a:p/>
        </p:txBody>
      </p:sp>
      <p:sp>
        <p:nvSpPr>
          <p:cNvPr id="52" name="Google Shape;52;g3a0721088cc_2_39"/>
          <p:cNvSpPr txBox="1"/>
          <p:nvPr>
            <p:ph idx="2" type="body"/>
          </p:nvPr>
        </p:nvSpPr>
        <p:spPr>
          <a:xfrm>
            <a:off x="6505367" y="667900"/>
            <a:ext cx="5271900" cy="54819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53" name="Google Shape;53;g3a0721088cc_2_3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4" name="Shape 54"/>
        <p:cNvGrpSpPr/>
        <p:nvPr/>
      </p:nvGrpSpPr>
      <p:grpSpPr>
        <a:xfrm>
          <a:off x="0" y="0"/>
          <a:ext cx="0" cy="0"/>
          <a:chOff x="0" y="0"/>
          <a:chExt cx="0" cy="0"/>
        </a:xfrm>
      </p:grpSpPr>
      <p:sp>
        <p:nvSpPr>
          <p:cNvPr id="55" name="Google Shape;55;g3a0721088cc_2_45"/>
          <p:cNvSpPr/>
          <p:nvPr/>
        </p:nvSpPr>
        <p:spPr>
          <a:xfrm>
            <a:off x="0" y="5825333"/>
            <a:ext cx="12192000" cy="10323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 name="Google Shape;56;g3a0721088cc_2_45"/>
          <p:cNvSpPr txBox="1"/>
          <p:nvPr>
            <p:ph idx="1" type="body"/>
          </p:nvPr>
        </p:nvSpPr>
        <p:spPr>
          <a:xfrm>
            <a:off x="415600" y="6028533"/>
            <a:ext cx="10639200" cy="6141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Clr>
                <a:schemeClr val="lt1"/>
              </a:buClr>
              <a:buSzPts val="1700"/>
              <a:buFont typeface="Merriweather"/>
              <a:buNone/>
              <a:defRPr>
                <a:solidFill>
                  <a:schemeClr val="lt1"/>
                </a:solidFill>
                <a:latin typeface="Merriweather"/>
                <a:ea typeface="Merriweather"/>
                <a:cs typeface="Merriweather"/>
                <a:sym typeface="Merriweather"/>
              </a:defRPr>
            </a:lvl1pPr>
          </a:lstStyle>
          <a:p/>
        </p:txBody>
      </p:sp>
      <p:sp>
        <p:nvSpPr>
          <p:cNvPr id="57" name="Google Shape;57;g3a0721088cc_2_4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9" name="Shape 9"/>
        <p:cNvGrpSpPr/>
        <p:nvPr/>
      </p:nvGrpSpPr>
      <p:grpSpPr>
        <a:xfrm>
          <a:off x="0" y="0"/>
          <a:ext cx="0" cy="0"/>
          <a:chOff x="0" y="0"/>
          <a:chExt cx="0" cy="0"/>
        </a:xfrm>
      </p:grpSpPr>
      <p:sp>
        <p:nvSpPr>
          <p:cNvPr id="10" name="Google Shape;10;g3a0721088cc_2_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9pPr>
          </a:lstStyle>
          <a:p/>
        </p:txBody>
      </p:sp>
      <p:sp>
        <p:nvSpPr>
          <p:cNvPr id="11" name="Google Shape;11;g3a0721088cc_2_0"/>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36550" lvl="0" marL="457200">
              <a:lnSpc>
                <a:spcPct val="115000"/>
              </a:lnSpc>
              <a:spcBef>
                <a:spcPts val="0"/>
              </a:spcBef>
              <a:spcAft>
                <a:spcPts val="0"/>
              </a:spcAft>
              <a:buClr>
                <a:schemeClr val="dk2"/>
              </a:buClr>
              <a:buSzPts val="1700"/>
              <a:buFont typeface="Roboto"/>
              <a:buChar char="●"/>
              <a:defRPr sz="1700">
                <a:solidFill>
                  <a:schemeClr val="dk2"/>
                </a:solidFill>
                <a:latin typeface="Roboto"/>
                <a:ea typeface="Roboto"/>
                <a:cs typeface="Roboto"/>
                <a:sym typeface="Roboto"/>
              </a:defRPr>
            </a:lvl1pPr>
            <a:lvl2pPr indent="-323850" lvl="1" marL="9144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2pPr>
            <a:lvl3pPr indent="-323850" lvl="2" marL="13716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3pPr>
            <a:lvl4pPr indent="-323850" lvl="3" marL="18288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4pPr>
            <a:lvl5pPr indent="-323850" lvl="4" marL="22860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5pPr>
            <a:lvl6pPr indent="-323850" lvl="5" marL="27432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6pPr>
            <a:lvl7pPr indent="-323850" lvl="6" marL="32004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7pPr>
            <a:lvl8pPr indent="-323850" lvl="7" marL="36576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8pPr>
            <a:lvl9pPr indent="-323850" lvl="8" marL="41148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9pPr>
          </a:lstStyle>
          <a:p/>
        </p:txBody>
      </p:sp>
      <p:sp>
        <p:nvSpPr>
          <p:cNvPr id="12" name="Google Shape;12;g3a0721088cc_2_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latin typeface="Roboto"/>
                <a:ea typeface="Roboto"/>
                <a:cs typeface="Roboto"/>
                <a:sym typeface="Roboto"/>
              </a:defRPr>
            </a:lvl1pPr>
            <a:lvl2pPr lvl="1" algn="r">
              <a:buNone/>
              <a:defRPr sz="1300">
                <a:solidFill>
                  <a:schemeClr val="dk2"/>
                </a:solidFill>
                <a:latin typeface="Roboto"/>
                <a:ea typeface="Roboto"/>
                <a:cs typeface="Roboto"/>
                <a:sym typeface="Roboto"/>
              </a:defRPr>
            </a:lvl2pPr>
            <a:lvl3pPr lvl="2" algn="r">
              <a:buNone/>
              <a:defRPr sz="1300">
                <a:solidFill>
                  <a:schemeClr val="dk2"/>
                </a:solidFill>
                <a:latin typeface="Roboto"/>
                <a:ea typeface="Roboto"/>
                <a:cs typeface="Roboto"/>
                <a:sym typeface="Roboto"/>
              </a:defRPr>
            </a:lvl3pPr>
            <a:lvl4pPr lvl="3" algn="r">
              <a:buNone/>
              <a:defRPr sz="1300">
                <a:solidFill>
                  <a:schemeClr val="dk2"/>
                </a:solidFill>
                <a:latin typeface="Roboto"/>
                <a:ea typeface="Roboto"/>
                <a:cs typeface="Roboto"/>
                <a:sym typeface="Roboto"/>
              </a:defRPr>
            </a:lvl4pPr>
            <a:lvl5pPr lvl="4" algn="r">
              <a:buNone/>
              <a:defRPr sz="1300">
                <a:solidFill>
                  <a:schemeClr val="dk2"/>
                </a:solidFill>
                <a:latin typeface="Roboto"/>
                <a:ea typeface="Roboto"/>
                <a:cs typeface="Roboto"/>
                <a:sym typeface="Roboto"/>
              </a:defRPr>
            </a:lvl5pPr>
            <a:lvl6pPr lvl="5" algn="r">
              <a:buNone/>
              <a:defRPr sz="1300">
                <a:solidFill>
                  <a:schemeClr val="dk2"/>
                </a:solidFill>
                <a:latin typeface="Roboto"/>
                <a:ea typeface="Roboto"/>
                <a:cs typeface="Roboto"/>
                <a:sym typeface="Roboto"/>
              </a:defRPr>
            </a:lvl6pPr>
            <a:lvl7pPr lvl="6" algn="r">
              <a:buNone/>
              <a:defRPr sz="1300">
                <a:solidFill>
                  <a:schemeClr val="dk2"/>
                </a:solidFill>
                <a:latin typeface="Roboto"/>
                <a:ea typeface="Roboto"/>
                <a:cs typeface="Roboto"/>
                <a:sym typeface="Roboto"/>
              </a:defRPr>
            </a:lvl7pPr>
            <a:lvl8pPr lvl="7" algn="r">
              <a:buNone/>
              <a:defRPr sz="1300">
                <a:solidFill>
                  <a:schemeClr val="dk2"/>
                </a:solidFill>
                <a:latin typeface="Roboto"/>
                <a:ea typeface="Roboto"/>
                <a:cs typeface="Roboto"/>
                <a:sym typeface="Roboto"/>
              </a:defRPr>
            </a:lvl8pPr>
            <a:lvl9pPr lvl="8" algn="r">
              <a:buNone/>
              <a:defRPr sz="13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hyperlink" Target="http://polygon.io"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12.png"/><Relationship Id="rId5"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hyperlink" Target="http://polygon.io"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8.png"/><Relationship Id="rId4" Type="http://schemas.openxmlformats.org/officeDocument/2006/relationships/image" Target="../media/image21.png"/><Relationship Id="rId5" Type="http://schemas.openxmlformats.org/officeDocument/2006/relationships/image" Target="../media/image16.png"/><Relationship Id="rId6"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hyperlink" Target="http://polygon.io" TargetMode="Externa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9" name="Shape 89"/>
        <p:cNvGrpSpPr/>
        <p:nvPr/>
      </p:nvGrpSpPr>
      <p:grpSpPr>
        <a:xfrm>
          <a:off x="0" y="0"/>
          <a:ext cx="0" cy="0"/>
          <a:chOff x="0" y="0"/>
          <a:chExt cx="0" cy="0"/>
        </a:xfrm>
      </p:grpSpPr>
      <p:sp>
        <p:nvSpPr>
          <p:cNvPr id="90" name="Google Shape;90;p1"/>
          <p:cNvSpPr/>
          <p:nvPr/>
        </p:nvSpPr>
        <p:spPr>
          <a:xfrm>
            <a:off x="3048"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Twentieth Century"/>
              <a:buNone/>
            </a:pPr>
            <a:r>
              <a:t/>
            </a:r>
            <a:endParaRPr b="0" i="0" sz="1800" u="none" cap="none" strike="noStrike">
              <a:solidFill>
                <a:schemeClr val="lt1"/>
              </a:solidFill>
              <a:latin typeface="Arial"/>
              <a:ea typeface="Arial"/>
              <a:cs typeface="Arial"/>
              <a:sym typeface="Arial"/>
            </a:endParaRPr>
          </a:p>
        </p:txBody>
      </p:sp>
      <p:sp>
        <p:nvSpPr>
          <p:cNvPr id="91" name="Google Shape;91;p1"/>
          <p:cNvSpPr/>
          <p:nvPr/>
        </p:nvSpPr>
        <p:spPr>
          <a:xfrm>
            <a:off x="0"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Twentieth Century"/>
              <a:buNone/>
            </a:pPr>
            <a:r>
              <a:t/>
            </a:r>
            <a:endParaRPr b="0" i="0" sz="1800" u="none" cap="none" strike="noStrike">
              <a:solidFill>
                <a:schemeClr val="dk1"/>
              </a:solidFill>
              <a:latin typeface="Arial"/>
              <a:ea typeface="Arial"/>
              <a:cs typeface="Arial"/>
              <a:sym typeface="Arial"/>
            </a:endParaRPr>
          </a:p>
        </p:txBody>
      </p:sp>
      <p:sp>
        <p:nvSpPr>
          <p:cNvPr id="92" name="Google Shape;92;p1"/>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Twentieth Century"/>
              <a:buNone/>
            </a:pPr>
            <a:r>
              <a:t/>
            </a:r>
            <a:endParaRPr b="0" i="0" sz="1800" u="none" cap="none" strike="noStrike">
              <a:solidFill>
                <a:schemeClr val="lt1"/>
              </a:solidFill>
              <a:latin typeface="Arial"/>
              <a:ea typeface="Arial"/>
              <a:cs typeface="Arial"/>
              <a:sym typeface="Arial"/>
            </a:endParaRPr>
          </a:p>
        </p:txBody>
      </p:sp>
      <p:sp>
        <p:nvSpPr>
          <p:cNvPr id="93" name="Google Shape;93;p1"/>
          <p:cNvSpPr/>
          <p:nvPr/>
        </p:nvSpPr>
        <p:spPr>
          <a:xfrm>
            <a:off x="2815929" y="148929"/>
            <a:ext cx="6560142" cy="656014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Twentieth Century"/>
              <a:buNone/>
            </a:pPr>
            <a:r>
              <a:t/>
            </a:r>
            <a:endParaRPr b="0" i="0" sz="1800" u="none" cap="none" strike="noStrike">
              <a:solidFill>
                <a:schemeClr val="lt1"/>
              </a:solidFill>
              <a:latin typeface="Arial"/>
              <a:ea typeface="Arial"/>
              <a:cs typeface="Arial"/>
              <a:sym typeface="Arial"/>
            </a:endParaRPr>
          </a:p>
        </p:txBody>
      </p:sp>
      <p:sp>
        <p:nvSpPr>
          <p:cNvPr id="94" name="Google Shape;94;p1"/>
          <p:cNvSpPr txBox="1"/>
          <p:nvPr>
            <p:ph type="ctrTitle"/>
          </p:nvPr>
        </p:nvSpPr>
        <p:spPr>
          <a:xfrm>
            <a:off x="3315031" y="1380754"/>
            <a:ext cx="5561938" cy="2513516"/>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Play"/>
              <a:buNone/>
            </a:pPr>
            <a:r>
              <a:rPr lang="en-US"/>
              <a:t>Investment Simulation &amp; Forecasting</a:t>
            </a:r>
            <a:endParaRPr/>
          </a:p>
        </p:txBody>
      </p:sp>
      <p:sp>
        <p:nvSpPr>
          <p:cNvPr id="95" name="Google Shape;95;p1"/>
          <p:cNvSpPr txBox="1"/>
          <p:nvPr>
            <p:ph idx="1" type="subTitle"/>
          </p:nvPr>
        </p:nvSpPr>
        <p:spPr>
          <a:xfrm>
            <a:off x="3315031" y="4076802"/>
            <a:ext cx="5561938" cy="1534587"/>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US"/>
              <a:t>Presented by </a:t>
            </a:r>
            <a:r>
              <a:rPr lang="en-US"/>
              <a:t>Alex Abraham, Amir Nabiyev, Azim Rahat, Md Mamun, Wen Jie Long</a:t>
            </a:r>
            <a:endParaRPr/>
          </a:p>
          <a:p>
            <a:pPr indent="0" lvl="0" marL="0" rtl="0" algn="ctr">
              <a:lnSpc>
                <a:spcPct val="90000"/>
              </a:lnSpc>
              <a:spcBef>
                <a:spcPts val="1000"/>
              </a:spcBef>
              <a:spcAft>
                <a:spcPts val="0"/>
              </a:spcAft>
              <a:buClr>
                <a:schemeClr val="dk1"/>
              </a:buClr>
              <a:buSzPts val="2400"/>
              <a:buNone/>
            </a:pPr>
            <a:r>
              <a:rPr lang="en-US"/>
              <a:t>Fall 2025 CSc 46000</a:t>
            </a:r>
            <a:endParaRPr/>
          </a:p>
        </p:txBody>
      </p:sp>
      <p:sp>
        <p:nvSpPr>
          <p:cNvPr id="96" name="Google Shape;96;p1"/>
          <p:cNvSpPr/>
          <p:nvPr/>
        </p:nvSpPr>
        <p:spPr>
          <a:xfrm flipH="1" rot="-1577571">
            <a:off x="2494119" y="6170"/>
            <a:ext cx="6816262" cy="6816262"/>
          </a:xfrm>
          <a:prstGeom prst="arc">
            <a:avLst>
              <a:gd fmla="val 16200000" name="adj1"/>
              <a:gd fmla="val 20093138" name="adj2"/>
            </a:avLst>
          </a:prstGeom>
          <a:noFill/>
          <a:ln cap="rnd" cmpd="sng" w="127000">
            <a:solidFill>
              <a:schemeClr val="accent4">
                <a:alpha val="94509"/>
              </a:schemeClr>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Twentieth Century"/>
              <a:buNone/>
            </a:pPr>
            <a:r>
              <a:t/>
            </a:r>
            <a:endParaRPr b="0" i="0" sz="1800" u="none" cap="none" strike="noStrike">
              <a:solidFill>
                <a:schemeClr val="dk1"/>
              </a:solidFill>
              <a:latin typeface="Arial"/>
              <a:ea typeface="Arial"/>
              <a:cs typeface="Arial"/>
              <a:sym typeface="Arial"/>
            </a:endParaRPr>
          </a:p>
        </p:txBody>
      </p:sp>
      <p:sp>
        <p:nvSpPr>
          <p:cNvPr id="97" name="Google Shape;97;p1"/>
          <p:cNvSpPr/>
          <p:nvPr/>
        </p:nvSpPr>
        <p:spPr>
          <a:xfrm>
            <a:off x="8200995" y="5310973"/>
            <a:ext cx="705948" cy="686798"/>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Twentieth Century"/>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8" name="Shape 198"/>
        <p:cNvGrpSpPr/>
        <p:nvPr/>
      </p:nvGrpSpPr>
      <p:grpSpPr>
        <a:xfrm>
          <a:off x="0" y="0"/>
          <a:ext cx="0" cy="0"/>
          <a:chOff x="0" y="0"/>
          <a:chExt cx="0" cy="0"/>
        </a:xfrm>
      </p:grpSpPr>
      <p:sp>
        <p:nvSpPr>
          <p:cNvPr id="199" name="Google Shape;199;p27"/>
          <p:cNvSpPr txBox="1"/>
          <p:nvPr/>
        </p:nvSpPr>
        <p:spPr>
          <a:xfrm>
            <a:off x="784350" y="1984550"/>
            <a:ext cx="10623300" cy="4579500"/>
          </a:xfrm>
          <a:prstGeom prst="rect">
            <a:avLst/>
          </a:prstGeom>
          <a:noFill/>
          <a:ln>
            <a:noFill/>
          </a:ln>
        </p:spPr>
        <p:txBody>
          <a:bodyPr anchorCtr="0" anchor="t" bIns="45700" lIns="45700" spcFirstLastPara="1" rIns="45700" wrap="square" tIns="45700">
            <a:noAutofit/>
          </a:bodyPr>
          <a:lstStyle/>
          <a:p>
            <a:pPr indent="0" lvl="0" marL="0" marR="0" rtl="0" algn="l">
              <a:lnSpc>
                <a:spcPct val="70000"/>
              </a:lnSpc>
              <a:spcBef>
                <a:spcPts val="0"/>
              </a:spcBef>
              <a:spcAft>
                <a:spcPts val="0"/>
              </a:spcAft>
              <a:buClr>
                <a:schemeClr val="accent1"/>
              </a:buClr>
              <a:buSzPts val="715"/>
              <a:buFont typeface="Arial"/>
              <a:buNone/>
            </a:pPr>
            <a:r>
              <a:rPr lang="en-US" sz="1415">
                <a:solidFill>
                  <a:schemeClr val="dk1"/>
                </a:solidFill>
                <a:latin typeface="Merriweather"/>
                <a:ea typeface="Merriweather"/>
                <a:cs typeface="Merriweather"/>
                <a:sym typeface="Merriweather"/>
              </a:rPr>
              <a:t>Executive Summary</a:t>
            </a:r>
            <a:endParaRPr sz="1470">
              <a:latin typeface="Merriweather"/>
              <a:ea typeface="Merriweather"/>
              <a:cs typeface="Merriweather"/>
              <a:sym typeface="Merriweather"/>
            </a:endParaRPr>
          </a:p>
          <a:p>
            <a:pPr indent="-235902" lvl="0" marL="228600" marR="0" rtl="0" algn="l">
              <a:lnSpc>
                <a:spcPct val="70000"/>
              </a:lnSpc>
              <a:spcBef>
                <a:spcPts val="1400"/>
              </a:spcBef>
              <a:spcAft>
                <a:spcPts val="0"/>
              </a:spcAft>
              <a:buClr>
                <a:schemeClr val="accent1"/>
              </a:buClr>
              <a:buSzPts val="1415"/>
              <a:buFont typeface="Merriweather"/>
              <a:buChar char="•"/>
            </a:pPr>
            <a:r>
              <a:rPr lang="en-US" sz="1415">
                <a:solidFill>
                  <a:schemeClr val="dk1"/>
                </a:solidFill>
                <a:latin typeface="Merriweather"/>
                <a:ea typeface="Merriweather"/>
                <a:cs typeface="Merriweather"/>
                <a:sym typeface="Merriweather"/>
              </a:rPr>
              <a:t>Data collection methodology:</a:t>
            </a:r>
            <a:endParaRPr sz="1470">
              <a:latin typeface="Merriweather"/>
              <a:ea typeface="Merriweather"/>
              <a:cs typeface="Merriweather"/>
              <a:sym typeface="Merriweather"/>
            </a:endParaRPr>
          </a:p>
          <a:p>
            <a:pPr indent="-235902" lvl="1" marL="685800" marR="0" rtl="0" algn="l">
              <a:lnSpc>
                <a:spcPct val="70000"/>
              </a:lnSpc>
              <a:spcBef>
                <a:spcPts val="1400"/>
              </a:spcBef>
              <a:spcAft>
                <a:spcPts val="0"/>
              </a:spcAft>
              <a:buClr>
                <a:schemeClr val="accent1"/>
              </a:buClr>
              <a:buSzPts val="1415"/>
              <a:buFont typeface="Merriweather"/>
              <a:buChar char="•"/>
            </a:pPr>
            <a:r>
              <a:rPr i="0" lang="en-US" sz="1415" u="none" cap="none" strike="noStrike">
                <a:solidFill>
                  <a:schemeClr val="dk1"/>
                </a:solidFill>
                <a:latin typeface="Merriweather"/>
                <a:ea typeface="Merriweather"/>
                <a:cs typeface="Merriweather"/>
                <a:sym typeface="Merriweather"/>
              </a:rPr>
              <a:t>Data </a:t>
            </a:r>
            <a:r>
              <a:rPr lang="en-US" sz="1415">
                <a:solidFill>
                  <a:schemeClr val="dk1"/>
                </a:solidFill>
                <a:latin typeface="Merriweather"/>
                <a:ea typeface="Merriweather"/>
                <a:cs typeface="Merriweather"/>
                <a:sym typeface="Merriweather"/>
              </a:rPr>
              <a:t>will be collected from </a:t>
            </a:r>
            <a:r>
              <a:rPr lang="en-US" sz="1415" u="sng">
                <a:solidFill>
                  <a:schemeClr val="hlink"/>
                </a:solidFill>
                <a:latin typeface="Merriweather"/>
                <a:ea typeface="Merriweather"/>
                <a:cs typeface="Merriweather"/>
                <a:sym typeface="Merriweather"/>
                <a:hlinkClick r:id="rId3"/>
              </a:rPr>
              <a:t>Polygon.io</a:t>
            </a:r>
            <a:r>
              <a:rPr lang="en-US" sz="1415">
                <a:solidFill>
                  <a:schemeClr val="dk1"/>
                </a:solidFill>
                <a:latin typeface="Merriweather"/>
                <a:ea typeface="Merriweather"/>
                <a:cs typeface="Merriweather"/>
                <a:sym typeface="Merriweather"/>
              </a:rPr>
              <a:t> API covering 10+ years of </a:t>
            </a:r>
            <a:r>
              <a:rPr lang="en-US" sz="1415">
                <a:solidFill>
                  <a:schemeClr val="dk1"/>
                </a:solidFill>
                <a:latin typeface="Merriweather"/>
                <a:ea typeface="Merriweather"/>
                <a:cs typeface="Merriweather"/>
                <a:sym typeface="Merriweather"/>
              </a:rPr>
              <a:t>daily</a:t>
            </a:r>
            <a:r>
              <a:rPr lang="en-US" sz="1415">
                <a:solidFill>
                  <a:schemeClr val="dk1"/>
                </a:solidFill>
                <a:latin typeface="Merriweather"/>
                <a:ea typeface="Merriweather"/>
                <a:cs typeface="Merriweather"/>
                <a:sym typeface="Merriweather"/>
              </a:rPr>
              <a:t> closing prices for the S&amp;P 500, NASDAQ, and Dow Jones indices</a:t>
            </a:r>
            <a:endParaRPr sz="1470">
              <a:latin typeface="Merriweather"/>
              <a:ea typeface="Merriweather"/>
              <a:cs typeface="Merriweather"/>
              <a:sym typeface="Merriweather"/>
            </a:endParaRPr>
          </a:p>
          <a:p>
            <a:pPr indent="-235902" lvl="0" marL="228600" marR="0" rtl="0" algn="l">
              <a:lnSpc>
                <a:spcPct val="70000"/>
              </a:lnSpc>
              <a:spcBef>
                <a:spcPts val="1400"/>
              </a:spcBef>
              <a:spcAft>
                <a:spcPts val="0"/>
              </a:spcAft>
              <a:buClr>
                <a:schemeClr val="accent1"/>
              </a:buClr>
              <a:buSzPts val="1415"/>
              <a:buFont typeface="Merriweather"/>
              <a:buChar char="•"/>
            </a:pPr>
            <a:r>
              <a:rPr lang="en-US" sz="1415">
                <a:solidFill>
                  <a:schemeClr val="dk1"/>
                </a:solidFill>
                <a:latin typeface="Merriweather"/>
                <a:ea typeface="Merriweather"/>
                <a:cs typeface="Merriweather"/>
                <a:sym typeface="Merriweather"/>
              </a:rPr>
              <a:t>Perform data wrangling</a:t>
            </a:r>
            <a:endParaRPr sz="1470">
              <a:latin typeface="Merriweather"/>
              <a:ea typeface="Merriweather"/>
              <a:cs typeface="Merriweather"/>
              <a:sym typeface="Merriweather"/>
            </a:endParaRPr>
          </a:p>
          <a:p>
            <a:pPr indent="-235902" lvl="1" marL="685800" marR="0" rtl="0" algn="l">
              <a:lnSpc>
                <a:spcPct val="70000"/>
              </a:lnSpc>
              <a:spcBef>
                <a:spcPts val="1400"/>
              </a:spcBef>
              <a:spcAft>
                <a:spcPts val="0"/>
              </a:spcAft>
              <a:buClr>
                <a:schemeClr val="accent1"/>
              </a:buClr>
              <a:buSzPts val="1415"/>
              <a:buFont typeface="Merriweather"/>
              <a:buChar char="•"/>
            </a:pPr>
            <a:r>
              <a:rPr lang="en-US" sz="1415">
                <a:solidFill>
                  <a:schemeClr val="dk1"/>
                </a:solidFill>
                <a:latin typeface="Merriweather"/>
                <a:ea typeface="Merriweather"/>
                <a:cs typeface="Merriweather"/>
                <a:sym typeface="Merriweather"/>
              </a:rPr>
              <a:t>Clean and format dataset using Python (Pandas), including cleaning nulls, aligning dates, and </a:t>
            </a:r>
            <a:r>
              <a:rPr lang="en-US" sz="1415">
                <a:solidFill>
                  <a:schemeClr val="dk1"/>
                </a:solidFill>
                <a:latin typeface="Merriweather"/>
                <a:ea typeface="Merriweather"/>
                <a:cs typeface="Merriweather"/>
                <a:sym typeface="Merriweather"/>
              </a:rPr>
              <a:t>normalizing</a:t>
            </a:r>
            <a:r>
              <a:rPr lang="en-US" sz="1415">
                <a:solidFill>
                  <a:schemeClr val="dk1"/>
                </a:solidFill>
                <a:latin typeface="Merriweather"/>
                <a:ea typeface="Merriweather"/>
                <a:cs typeface="Merriweather"/>
                <a:sym typeface="Merriweather"/>
              </a:rPr>
              <a:t> prices</a:t>
            </a:r>
            <a:endParaRPr sz="1470">
              <a:latin typeface="Merriweather"/>
              <a:ea typeface="Merriweather"/>
              <a:cs typeface="Merriweather"/>
              <a:sym typeface="Merriweather"/>
            </a:endParaRPr>
          </a:p>
          <a:p>
            <a:pPr indent="-235902" lvl="0" marL="228600" marR="0" rtl="0" algn="l">
              <a:lnSpc>
                <a:spcPct val="70000"/>
              </a:lnSpc>
              <a:spcBef>
                <a:spcPts val="1400"/>
              </a:spcBef>
              <a:spcAft>
                <a:spcPts val="0"/>
              </a:spcAft>
              <a:buClr>
                <a:schemeClr val="accent1"/>
              </a:buClr>
              <a:buSzPts val="1415"/>
              <a:buFont typeface="Merriweather"/>
              <a:buChar char="•"/>
            </a:pPr>
            <a:r>
              <a:rPr lang="en-US" sz="1415">
                <a:solidFill>
                  <a:schemeClr val="dk1"/>
                </a:solidFill>
                <a:latin typeface="Merriweather"/>
                <a:ea typeface="Merriweather"/>
                <a:cs typeface="Merriweather"/>
                <a:sym typeface="Merriweather"/>
              </a:rPr>
              <a:t>Perform exploratory data analysis (EDA)</a:t>
            </a:r>
            <a:endParaRPr sz="1415">
              <a:solidFill>
                <a:schemeClr val="dk1"/>
              </a:solidFill>
              <a:latin typeface="Merriweather"/>
              <a:ea typeface="Merriweather"/>
              <a:cs typeface="Merriweather"/>
              <a:sym typeface="Merriweather"/>
            </a:endParaRPr>
          </a:p>
          <a:p>
            <a:pPr indent="-318452" lvl="1" marL="914400" marR="0" rtl="0" algn="l">
              <a:lnSpc>
                <a:spcPct val="70000"/>
              </a:lnSpc>
              <a:spcBef>
                <a:spcPts val="1400"/>
              </a:spcBef>
              <a:spcAft>
                <a:spcPts val="0"/>
              </a:spcAft>
              <a:buClr>
                <a:schemeClr val="dk1"/>
              </a:buClr>
              <a:buSzPts val="1415"/>
              <a:buFont typeface="Merriweather"/>
              <a:buChar char="•"/>
            </a:pPr>
            <a:r>
              <a:rPr lang="en-US" sz="1415">
                <a:solidFill>
                  <a:schemeClr val="dk1"/>
                </a:solidFill>
                <a:latin typeface="Merriweather"/>
                <a:ea typeface="Merriweather"/>
                <a:cs typeface="Merriweather"/>
                <a:sym typeface="Merriweather"/>
              </a:rPr>
              <a:t>Conduct analysis to </a:t>
            </a:r>
            <a:r>
              <a:rPr lang="en-US" sz="1415">
                <a:solidFill>
                  <a:schemeClr val="dk1"/>
                </a:solidFill>
                <a:latin typeface="Merriweather"/>
                <a:ea typeface="Merriweather"/>
                <a:cs typeface="Merriweather"/>
                <a:sym typeface="Merriweather"/>
              </a:rPr>
              <a:t>understand</a:t>
            </a:r>
            <a:r>
              <a:rPr lang="en-US" sz="1415">
                <a:solidFill>
                  <a:schemeClr val="dk1"/>
                </a:solidFill>
                <a:latin typeface="Merriweather"/>
                <a:ea typeface="Merriweather"/>
                <a:cs typeface="Merriweather"/>
                <a:sym typeface="Merriweather"/>
              </a:rPr>
              <a:t> </a:t>
            </a:r>
            <a:r>
              <a:rPr lang="en-US" sz="1415">
                <a:solidFill>
                  <a:schemeClr val="dk1"/>
                </a:solidFill>
                <a:latin typeface="Merriweather"/>
                <a:ea typeface="Merriweather"/>
                <a:cs typeface="Merriweather"/>
                <a:sym typeface="Merriweather"/>
              </a:rPr>
              <a:t>historical</a:t>
            </a:r>
            <a:r>
              <a:rPr lang="en-US" sz="1415">
                <a:solidFill>
                  <a:schemeClr val="dk1"/>
                </a:solidFill>
                <a:latin typeface="Merriweather"/>
                <a:ea typeface="Merriweather"/>
                <a:cs typeface="Merriweather"/>
                <a:sym typeface="Merriweather"/>
              </a:rPr>
              <a:t> </a:t>
            </a:r>
            <a:r>
              <a:rPr lang="en-US" sz="1415">
                <a:solidFill>
                  <a:schemeClr val="dk1"/>
                </a:solidFill>
                <a:latin typeface="Merriweather"/>
                <a:ea typeface="Merriweather"/>
                <a:cs typeface="Merriweather"/>
                <a:sym typeface="Merriweather"/>
              </a:rPr>
              <a:t>performance</a:t>
            </a:r>
            <a:r>
              <a:rPr lang="en-US" sz="1415">
                <a:solidFill>
                  <a:schemeClr val="dk1"/>
                </a:solidFill>
                <a:latin typeface="Merriweather"/>
                <a:ea typeface="Merriweather"/>
                <a:cs typeface="Merriweather"/>
                <a:sym typeface="Merriweather"/>
              </a:rPr>
              <a:t>, volatility, and inter-index relationships</a:t>
            </a:r>
            <a:endParaRPr sz="1415">
              <a:solidFill>
                <a:schemeClr val="dk1"/>
              </a:solidFill>
              <a:latin typeface="Merriweather"/>
              <a:ea typeface="Merriweather"/>
              <a:cs typeface="Merriweather"/>
              <a:sym typeface="Merriweather"/>
            </a:endParaRPr>
          </a:p>
          <a:p>
            <a:pPr indent="-235902" lvl="0" marL="228600" marR="0" rtl="0" algn="l">
              <a:lnSpc>
                <a:spcPct val="70000"/>
              </a:lnSpc>
              <a:spcBef>
                <a:spcPts val="1400"/>
              </a:spcBef>
              <a:spcAft>
                <a:spcPts val="0"/>
              </a:spcAft>
              <a:buClr>
                <a:schemeClr val="accent1"/>
              </a:buClr>
              <a:buSzPts val="1415"/>
              <a:buFont typeface="Merriweather"/>
              <a:buChar char="•"/>
            </a:pPr>
            <a:r>
              <a:rPr lang="en-US" sz="1415">
                <a:solidFill>
                  <a:schemeClr val="dk1"/>
                </a:solidFill>
                <a:latin typeface="Merriweather"/>
                <a:ea typeface="Merriweather"/>
                <a:cs typeface="Merriweather"/>
                <a:sym typeface="Merriweather"/>
              </a:rPr>
              <a:t>Modeling Approach</a:t>
            </a:r>
            <a:endParaRPr sz="1415">
              <a:solidFill>
                <a:schemeClr val="dk1"/>
              </a:solidFill>
              <a:latin typeface="Merriweather"/>
              <a:ea typeface="Merriweather"/>
              <a:cs typeface="Merriweather"/>
              <a:sym typeface="Merriweather"/>
            </a:endParaRPr>
          </a:p>
          <a:p>
            <a:pPr indent="-318452" lvl="1" marL="914400" marR="0" rtl="0" algn="l">
              <a:lnSpc>
                <a:spcPct val="70000"/>
              </a:lnSpc>
              <a:spcBef>
                <a:spcPts val="1400"/>
              </a:spcBef>
              <a:spcAft>
                <a:spcPts val="0"/>
              </a:spcAft>
              <a:buClr>
                <a:schemeClr val="dk1"/>
              </a:buClr>
              <a:buSzPts val="1415"/>
              <a:buFont typeface="Merriweather"/>
              <a:buChar char="•"/>
            </a:pPr>
            <a:r>
              <a:rPr lang="en-US" sz="1415">
                <a:solidFill>
                  <a:schemeClr val="dk1"/>
                </a:solidFill>
                <a:latin typeface="Merriweather"/>
                <a:ea typeface="Merriweather"/>
                <a:cs typeface="Merriweather"/>
                <a:sym typeface="Merriweather"/>
              </a:rPr>
              <a:t>Apply Machine Learning </a:t>
            </a:r>
            <a:r>
              <a:rPr lang="en-US" sz="1415">
                <a:solidFill>
                  <a:schemeClr val="dk1"/>
                </a:solidFill>
                <a:latin typeface="Merriweather"/>
                <a:ea typeface="Merriweather"/>
                <a:cs typeface="Merriweather"/>
                <a:sym typeface="Merriweather"/>
              </a:rPr>
              <a:t>techniques</a:t>
            </a:r>
            <a:r>
              <a:rPr lang="en-US" sz="1415">
                <a:solidFill>
                  <a:schemeClr val="dk1"/>
                </a:solidFill>
                <a:latin typeface="Merriweather"/>
                <a:ea typeface="Merriweather"/>
                <a:cs typeface="Merriweather"/>
                <a:sym typeface="Merriweather"/>
              </a:rPr>
              <a:t> (scikit-learn) to forecast future </a:t>
            </a:r>
            <a:r>
              <a:rPr lang="en-US" sz="1415">
                <a:solidFill>
                  <a:schemeClr val="dk1"/>
                </a:solidFill>
                <a:latin typeface="Merriweather"/>
                <a:ea typeface="Merriweather"/>
                <a:cs typeface="Merriweather"/>
                <a:sym typeface="Merriweather"/>
              </a:rPr>
              <a:t>performance based on historical closing prices</a:t>
            </a:r>
            <a:endParaRPr sz="1415">
              <a:solidFill>
                <a:schemeClr val="dk1"/>
              </a:solidFill>
              <a:latin typeface="Merriweather"/>
              <a:ea typeface="Merriweather"/>
              <a:cs typeface="Merriweather"/>
              <a:sym typeface="Merriweather"/>
            </a:endParaRPr>
          </a:p>
          <a:p>
            <a:pPr indent="-318452" lvl="1" marL="914400" marR="0" rtl="0" algn="l">
              <a:lnSpc>
                <a:spcPct val="70000"/>
              </a:lnSpc>
              <a:spcBef>
                <a:spcPts val="1400"/>
              </a:spcBef>
              <a:spcAft>
                <a:spcPts val="0"/>
              </a:spcAft>
              <a:buClr>
                <a:schemeClr val="dk1"/>
              </a:buClr>
              <a:buSzPts val="1415"/>
              <a:buFont typeface="Merriweather"/>
              <a:buChar char="•"/>
            </a:pPr>
            <a:r>
              <a:rPr lang="en-US" sz="1415">
                <a:solidFill>
                  <a:schemeClr val="dk1"/>
                </a:solidFill>
                <a:latin typeface="Merriweather"/>
                <a:ea typeface="Merriweather"/>
                <a:cs typeface="Merriweather"/>
                <a:sym typeface="Merriweather"/>
              </a:rPr>
              <a:t>Train and validate the model using R</a:t>
            </a:r>
            <a:r>
              <a:rPr baseline="30000" lang="en-US" sz="1415">
                <a:solidFill>
                  <a:schemeClr val="dk1"/>
                </a:solidFill>
                <a:latin typeface="Merriweather"/>
                <a:ea typeface="Merriweather"/>
                <a:cs typeface="Merriweather"/>
                <a:sym typeface="Merriweather"/>
              </a:rPr>
              <a:t>2</a:t>
            </a:r>
            <a:r>
              <a:rPr lang="en-US" sz="1415">
                <a:solidFill>
                  <a:schemeClr val="dk1"/>
                </a:solidFill>
                <a:latin typeface="Merriweather"/>
                <a:ea typeface="Merriweather"/>
                <a:cs typeface="Merriweather"/>
                <a:sym typeface="Merriweather"/>
              </a:rPr>
              <a:t> (variance) and RMSE (average prediction error) as metrics</a:t>
            </a:r>
            <a:endParaRPr sz="1415">
              <a:solidFill>
                <a:schemeClr val="dk1"/>
              </a:solidFill>
              <a:latin typeface="Merriweather"/>
              <a:ea typeface="Merriweather"/>
              <a:cs typeface="Merriweather"/>
              <a:sym typeface="Merriweather"/>
            </a:endParaRPr>
          </a:p>
          <a:p>
            <a:pPr indent="-235902" lvl="0" marL="228600" marR="0" rtl="0" algn="l">
              <a:lnSpc>
                <a:spcPct val="70000"/>
              </a:lnSpc>
              <a:spcBef>
                <a:spcPts val="1400"/>
              </a:spcBef>
              <a:spcAft>
                <a:spcPts val="0"/>
              </a:spcAft>
              <a:buClr>
                <a:schemeClr val="accent1"/>
              </a:buClr>
              <a:buSzPts val="1415"/>
              <a:buFont typeface="Merriweather"/>
              <a:buChar char="•"/>
            </a:pPr>
            <a:r>
              <a:rPr lang="en-US" sz="1415">
                <a:solidFill>
                  <a:schemeClr val="dk1"/>
                </a:solidFill>
                <a:latin typeface="Merriweather"/>
                <a:ea typeface="Merriweather"/>
                <a:cs typeface="Merriweather"/>
                <a:sym typeface="Merriweather"/>
              </a:rPr>
              <a:t>Visualization and Insights</a:t>
            </a:r>
            <a:endParaRPr sz="1470">
              <a:latin typeface="Merriweather"/>
              <a:ea typeface="Merriweather"/>
              <a:cs typeface="Merriweather"/>
              <a:sym typeface="Merriweather"/>
            </a:endParaRPr>
          </a:p>
          <a:p>
            <a:pPr indent="-235902" lvl="1" marL="685800" marR="0" rtl="0" algn="l">
              <a:lnSpc>
                <a:spcPct val="70000"/>
              </a:lnSpc>
              <a:spcBef>
                <a:spcPts val="1400"/>
              </a:spcBef>
              <a:spcAft>
                <a:spcPts val="0"/>
              </a:spcAft>
              <a:buClr>
                <a:schemeClr val="accent1"/>
              </a:buClr>
              <a:buSzPts val="1415"/>
              <a:buFont typeface="Merriweather"/>
              <a:buChar char="•"/>
            </a:pPr>
            <a:r>
              <a:rPr lang="en-US" sz="1415">
                <a:solidFill>
                  <a:schemeClr val="dk1"/>
                </a:solidFill>
                <a:latin typeface="Merriweather"/>
                <a:ea typeface="Merriweather"/>
                <a:cs typeface="Merriweather"/>
                <a:sym typeface="Merriweather"/>
              </a:rPr>
              <a:t>Build interactive Tableau dashboards to visualize predicted growth, stability, and returns for all three indices</a:t>
            </a:r>
            <a:endParaRPr sz="1415">
              <a:solidFill>
                <a:schemeClr val="dk1"/>
              </a:solidFill>
              <a:latin typeface="Merriweather"/>
              <a:ea typeface="Merriweather"/>
              <a:cs typeface="Merriweather"/>
              <a:sym typeface="Merriweather"/>
            </a:endParaRPr>
          </a:p>
          <a:p>
            <a:pPr indent="-235902" lvl="1" marL="685800" marR="0" rtl="0" algn="l">
              <a:lnSpc>
                <a:spcPct val="70000"/>
              </a:lnSpc>
              <a:spcBef>
                <a:spcPts val="1400"/>
              </a:spcBef>
              <a:spcAft>
                <a:spcPts val="0"/>
              </a:spcAft>
              <a:buClr>
                <a:schemeClr val="dk1"/>
              </a:buClr>
              <a:buSzPts val="1415"/>
              <a:buFont typeface="Merriweather"/>
              <a:buChar char="•"/>
            </a:pPr>
            <a:r>
              <a:rPr lang="en-US" sz="1415">
                <a:solidFill>
                  <a:schemeClr val="dk1"/>
                </a:solidFill>
                <a:latin typeface="Merriweather"/>
                <a:ea typeface="Merriweather"/>
                <a:cs typeface="Merriweather"/>
                <a:sym typeface="Merriweather"/>
              </a:rPr>
              <a:t>Present key </a:t>
            </a:r>
            <a:r>
              <a:rPr lang="en-US" sz="1415">
                <a:solidFill>
                  <a:schemeClr val="dk1"/>
                </a:solidFill>
                <a:latin typeface="Merriweather"/>
                <a:ea typeface="Merriweather"/>
                <a:cs typeface="Merriweather"/>
                <a:sym typeface="Merriweather"/>
              </a:rPr>
              <a:t>investment</a:t>
            </a:r>
            <a:r>
              <a:rPr lang="en-US" sz="1415">
                <a:solidFill>
                  <a:schemeClr val="dk1"/>
                </a:solidFill>
                <a:latin typeface="Merriweather"/>
                <a:ea typeface="Merriweather"/>
                <a:cs typeface="Merriweather"/>
                <a:sym typeface="Merriweather"/>
              </a:rPr>
              <a:t> insights</a:t>
            </a:r>
            <a:endParaRPr sz="1415">
              <a:solidFill>
                <a:schemeClr val="dk1"/>
              </a:solidFill>
              <a:latin typeface="Merriweather"/>
              <a:ea typeface="Merriweather"/>
              <a:cs typeface="Merriweather"/>
              <a:sym typeface="Merriweather"/>
            </a:endParaRPr>
          </a:p>
        </p:txBody>
      </p:sp>
      <p:sp>
        <p:nvSpPr>
          <p:cNvPr id="200" name="Google Shape;200;p27"/>
          <p:cNvSpPr txBox="1"/>
          <p:nvPr>
            <p:ph idx="12" type="sldNum"/>
          </p:nvPr>
        </p:nvSpPr>
        <p:spPr>
          <a:xfrm>
            <a:off x="11296610" y="6217622"/>
            <a:ext cx="731700" cy="5247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201" name="Google Shape;201;p27"/>
          <p:cNvSpPr txBox="1"/>
          <p:nvPr>
            <p:ph type="title"/>
          </p:nvPr>
        </p:nvSpPr>
        <p:spPr>
          <a:xfrm>
            <a:off x="415633" y="667900"/>
            <a:ext cx="11360700" cy="8316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METHODOLOGY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36fc5189105_2_0"/>
          <p:cNvSpPr txBox="1"/>
          <p:nvPr/>
        </p:nvSpPr>
        <p:spPr>
          <a:xfrm>
            <a:off x="611675" y="352900"/>
            <a:ext cx="10892700" cy="163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700">
                <a:solidFill>
                  <a:schemeClr val="dk1"/>
                </a:solidFill>
                <a:latin typeface="Merriweather"/>
                <a:ea typeface="Merriweather"/>
                <a:cs typeface="Merriweather"/>
                <a:sym typeface="Merriweather"/>
              </a:rPr>
              <a:t>Which Machine Learning Techniques to apply?</a:t>
            </a:r>
            <a:endParaRPr sz="4700">
              <a:solidFill>
                <a:schemeClr val="dk1"/>
              </a:solidFill>
              <a:latin typeface="Merriweather"/>
              <a:ea typeface="Merriweather"/>
              <a:cs typeface="Merriweather"/>
              <a:sym typeface="Merriweather"/>
            </a:endParaRPr>
          </a:p>
        </p:txBody>
      </p:sp>
      <p:sp>
        <p:nvSpPr>
          <p:cNvPr id="208" name="Google Shape;208;g36fc5189105_2_0"/>
          <p:cNvSpPr txBox="1"/>
          <p:nvPr/>
        </p:nvSpPr>
        <p:spPr>
          <a:xfrm>
            <a:off x="976350" y="2470300"/>
            <a:ext cx="8822400" cy="36585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chemeClr val="dk1"/>
              </a:buClr>
              <a:buSzPts val="2200"/>
              <a:buFont typeface="Merriweather"/>
              <a:buChar char="●"/>
            </a:pPr>
            <a:r>
              <a:rPr lang="en-US" sz="2200">
                <a:solidFill>
                  <a:schemeClr val="dk1"/>
                </a:solidFill>
                <a:latin typeface="Merriweather"/>
                <a:ea typeface="Merriweather"/>
                <a:cs typeface="Merriweather"/>
                <a:sym typeface="Merriweather"/>
              </a:rPr>
              <a:t>Linear Regression</a:t>
            </a:r>
            <a:endParaRPr sz="2200">
              <a:solidFill>
                <a:schemeClr val="dk1"/>
              </a:solidFill>
              <a:latin typeface="Merriweather"/>
              <a:ea typeface="Merriweather"/>
              <a:cs typeface="Merriweather"/>
              <a:sym typeface="Merriweather"/>
            </a:endParaRPr>
          </a:p>
          <a:p>
            <a:pPr indent="-368300" lvl="0" marL="457200" rtl="0" algn="l">
              <a:spcBef>
                <a:spcPts val="0"/>
              </a:spcBef>
              <a:spcAft>
                <a:spcPts val="0"/>
              </a:spcAft>
              <a:buClr>
                <a:schemeClr val="dk1"/>
              </a:buClr>
              <a:buSzPts val="2200"/>
              <a:buFont typeface="Merriweather"/>
              <a:buChar char="●"/>
            </a:pPr>
            <a:r>
              <a:rPr lang="en-US" sz="2200">
                <a:solidFill>
                  <a:schemeClr val="dk1"/>
                </a:solidFill>
                <a:latin typeface="Merriweather"/>
                <a:ea typeface="Merriweather"/>
                <a:cs typeface="Merriweather"/>
                <a:sym typeface="Merriweather"/>
              </a:rPr>
              <a:t>Recurrent Neural Networks</a:t>
            </a:r>
            <a:endParaRPr sz="2200">
              <a:solidFill>
                <a:schemeClr val="dk1"/>
              </a:solidFill>
              <a:latin typeface="Merriweather"/>
              <a:ea typeface="Merriweather"/>
              <a:cs typeface="Merriweather"/>
              <a:sym typeface="Merriweather"/>
            </a:endParaRPr>
          </a:p>
          <a:p>
            <a:pPr indent="-368300" lvl="0" marL="457200" rtl="0" algn="l">
              <a:spcBef>
                <a:spcPts val="0"/>
              </a:spcBef>
              <a:spcAft>
                <a:spcPts val="0"/>
              </a:spcAft>
              <a:buClr>
                <a:schemeClr val="dk1"/>
              </a:buClr>
              <a:buSzPts val="2200"/>
              <a:buFont typeface="Merriweather"/>
              <a:buChar char="●"/>
            </a:pPr>
            <a:r>
              <a:rPr lang="en-US" sz="2200">
                <a:solidFill>
                  <a:schemeClr val="dk1"/>
                </a:solidFill>
                <a:latin typeface="Merriweather"/>
                <a:ea typeface="Merriweather"/>
                <a:cs typeface="Merriweather"/>
                <a:sym typeface="Merriweather"/>
              </a:rPr>
              <a:t>Random Forests</a:t>
            </a:r>
            <a:endParaRPr sz="2200">
              <a:solidFill>
                <a:schemeClr val="dk1"/>
              </a:solidFill>
              <a:latin typeface="Merriweather"/>
              <a:ea typeface="Merriweather"/>
              <a:cs typeface="Merriweather"/>
              <a:sym typeface="Merriweather"/>
            </a:endParaRPr>
          </a:p>
        </p:txBody>
      </p:sp>
      <p:pic>
        <p:nvPicPr>
          <p:cNvPr id="209" name="Google Shape;209;g36fc5189105_2_0"/>
          <p:cNvPicPr preferRelativeResize="0"/>
          <p:nvPr/>
        </p:nvPicPr>
        <p:blipFill>
          <a:blip r:embed="rId3">
            <a:alphaModFix/>
          </a:blip>
          <a:stretch>
            <a:fillRect/>
          </a:stretch>
        </p:blipFill>
        <p:spPr>
          <a:xfrm>
            <a:off x="8074175" y="2080527"/>
            <a:ext cx="3021684" cy="1631700"/>
          </a:xfrm>
          <a:prstGeom prst="rect">
            <a:avLst/>
          </a:prstGeom>
          <a:noFill/>
          <a:ln>
            <a:noFill/>
          </a:ln>
        </p:spPr>
      </p:pic>
      <p:pic>
        <p:nvPicPr>
          <p:cNvPr id="210" name="Google Shape;210;g36fc5189105_2_0"/>
          <p:cNvPicPr preferRelativeResize="0"/>
          <p:nvPr/>
        </p:nvPicPr>
        <p:blipFill>
          <a:blip r:embed="rId4">
            <a:alphaModFix/>
          </a:blip>
          <a:stretch>
            <a:fillRect/>
          </a:stretch>
        </p:blipFill>
        <p:spPr>
          <a:xfrm>
            <a:off x="6241000" y="4336175"/>
            <a:ext cx="3381351" cy="2040575"/>
          </a:xfrm>
          <a:prstGeom prst="rect">
            <a:avLst/>
          </a:prstGeom>
          <a:noFill/>
          <a:ln>
            <a:noFill/>
          </a:ln>
        </p:spPr>
      </p:pic>
      <p:pic>
        <p:nvPicPr>
          <p:cNvPr id="211" name="Google Shape;211;g36fc5189105_2_0"/>
          <p:cNvPicPr preferRelativeResize="0"/>
          <p:nvPr/>
        </p:nvPicPr>
        <p:blipFill>
          <a:blip r:embed="rId5">
            <a:alphaModFix/>
          </a:blip>
          <a:stretch>
            <a:fillRect/>
          </a:stretch>
        </p:blipFill>
        <p:spPr>
          <a:xfrm>
            <a:off x="1235125" y="4336175"/>
            <a:ext cx="3192555" cy="2040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6" name="Shape 216"/>
        <p:cNvGrpSpPr/>
        <p:nvPr/>
      </p:nvGrpSpPr>
      <p:grpSpPr>
        <a:xfrm>
          <a:off x="0" y="0"/>
          <a:ext cx="0" cy="0"/>
          <a:chOff x="0" y="0"/>
          <a:chExt cx="0" cy="0"/>
        </a:xfrm>
      </p:grpSpPr>
      <p:cxnSp>
        <p:nvCxnSpPr>
          <p:cNvPr id="217" name="Google Shape;217;g36fc104f747_1_62"/>
          <p:cNvCxnSpPr/>
          <p:nvPr/>
        </p:nvCxnSpPr>
        <p:spPr>
          <a:xfrm rot="10800000">
            <a:off x="762000" y="826324"/>
            <a:ext cx="0" cy="914400"/>
          </a:xfrm>
          <a:prstGeom prst="straightConnector1">
            <a:avLst/>
          </a:prstGeom>
          <a:noFill/>
          <a:ln cap="flat" cmpd="sng" w="19050">
            <a:solidFill>
              <a:schemeClr val="accent1"/>
            </a:solidFill>
            <a:prstDash val="solid"/>
            <a:round/>
            <a:headEnd len="sm" w="sm" type="none"/>
            <a:tailEnd len="sm" w="sm" type="none"/>
          </a:ln>
        </p:spPr>
      </p:cxnSp>
      <p:sp>
        <p:nvSpPr>
          <p:cNvPr id="218" name="Google Shape;218;g36fc104f747_1_62"/>
          <p:cNvSpPr txBox="1"/>
          <p:nvPr/>
        </p:nvSpPr>
        <p:spPr>
          <a:xfrm>
            <a:off x="1024128" y="585216"/>
            <a:ext cx="8018400" cy="1499700"/>
          </a:xfrm>
          <a:prstGeom prst="rect">
            <a:avLst/>
          </a:prstGeom>
          <a:noFill/>
          <a:ln>
            <a:noFill/>
          </a:ln>
        </p:spPr>
        <p:txBody>
          <a:bodyPr anchorCtr="0" anchor="ctr" bIns="45700" lIns="91425" spcFirstLastPara="1" rIns="91425" wrap="square" tIns="45700">
            <a:normAutofit/>
          </a:bodyPr>
          <a:lstStyle/>
          <a:p>
            <a:pPr indent="0" lvl="0" marL="0" marR="0" rtl="0" algn="l">
              <a:lnSpc>
                <a:spcPct val="80000"/>
              </a:lnSpc>
              <a:spcBef>
                <a:spcPts val="0"/>
              </a:spcBef>
              <a:spcAft>
                <a:spcPts val="0"/>
              </a:spcAft>
              <a:buClr>
                <a:srgbClr val="0C0C0C"/>
              </a:buClr>
              <a:buSzPts val="5000"/>
              <a:buFont typeface="Twentieth Century"/>
              <a:buNone/>
            </a:pPr>
            <a:r>
              <a:rPr lang="en-US" sz="5000">
                <a:solidFill>
                  <a:srgbClr val="0C0C0C"/>
                </a:solidFill>
                <a:latin typeface="Merriweather"/>
                <a:ea typeface="Merriweather"/>
                <a:cs typeface="Merriweather"/>
                <a:sym typeface="Merriweather"/>
              </a:rPr>
              <a:t>Why Linear Regression?</a:t>
            </a:r>
            <a:endParaRPr>
              <a:latin typeface="Merriweather"/>
              <a:ea typeface="Merriweather"/>
              <a:cs typeface="Merriweather"/>
              <a:sym typeface="Merriweather"/>
            </a:endParaRPr>
          </a:p>
        </p:txBody>
      </p:sp>
      <p:sp>
        <p:nvSpPr>
          <p:cNvPr id="219" name="Google Shape;219;g36fc104f747_1_62"/>
          <p:cNvSpPr txBox="1"/>
          <p:nvPr/>
        </p:nvSpPr>
        <p:spPr>
          <a:xfrm>
            <a:off x="472000" y="1984550"/>
            <a:ext cx="8787600" cy="4285200"/>
          </a:xfrm>
          <a:prstGeom prst="rect">
            <a:avLst/>
          </a:prstGeom>
          <a:noFill/>
          <a:ln>
            <a:noFill/>
          </a:ln>
        </p:spPr>
        <p:txBody>
          <a:bodyPr anchorCtr="0" anchor="t" bIns="45700" lIns="45700" spcFirstLastPara="1" rIns="45700" wrap="square" tIns="45700">
            <a:noAutofit/>
          </a:bodyPr>
          <a:lstStyle/>
          <a:p>
            <a:pPr indent="-324802" lvl="0" marL="457200" marR="0" rtl="0" algn="l">
              <a:lnSpc>
                <a:spcPct val="150000"/>
              </a:lnSpc>
              <a:spcBef>
                <a:spcPts val="1400"/>
              </a:spcBef>
              <a:spcAft>
                <a:spcPts val="0"/>
              </a:spcAft>
              <a:buClr>
                <a:schemeClr val="dk1"/>
              </a:buClr>
              <a:buSzPts val="1515"/>
              <a:buFont typeface="Merriweather"/>
              <a:buChar char="●"/>
            </a:pPr>
            <a:r>
              <a:rPr lang="en-US" sz="1515">
                <a:solidFill>
                  <a:schemeClr val="dk1"/>
                </a:solidFill>
                <a:latin typeface="Merriweather"/>
                <a:ea typeface="Merriweather"/>
                <a:cs typeface="Merriweather"/>
                <a:sym typeface="Merriweather"/>
              </a:rPr>
              <a:t>Predicts Trends Over Time</a:t>
            </a:r>
            <a:endParaRPr sz="1515">
              <a:solidFill>
                <a:schemeClr val="dk1"/>
              </a:solidFill>
              <a:latin typeface="Merriweather"/>
              <a:ea typeface="Merriweather"/>
              <a:cs typeface="Merriweather"/>
              <a:sym typeface="Merriweather"/>
            </a:endParaRPr>
          </a:p>
          <a:p>
            <a:pPr indent="-324802" lvl="1" marL="914400" marR="0" rtl="0" algn="l">
              <a:lnSpc>
                <a:spcPct val="150000"/>
              </a:lnSpc>
              <a:spcBef>
                <a:spcPts val="0"/>
              </a:spcBef>
              <a:spcAft>
                <a:spcPts val="0"/>
              </a:spcAft>
              <a:buClr>
                <a:schemeClr val="dk1"/>
              </a:buClr>
              <a:buSzPts val="1515"/>
              <a:buFont typeface="Merriweather"/>
              <a:buChar char="○"/>
            </a:pPr>
            <a:r>
              <a:rPr lang="en-US" sz="1515">
                <a:solidFill>
                  <a:schemeClr val="dk1"/>
                </a:solidFill>
                <a:latin typeface="Merriweather"/>
                <a:ea typeface="Merriweather"/>
                <a:cs typeface="Merriweather"/>
                <a:sym typeface="Merriweather"/>
              </a:rPr>
              <a:t>Can model long-term index movement using historical closing prices.</a:t>
            </a:r>
            <a:endParaRPr sz="1515">
              <a:solidFill>
                <a:schemeClr val="dk1"/>
              </a:solidFill>
              <a:latin typeface="Merriweather"/>
              <a:ea typeface="Merriweather"/>
              <a:cs typeface="Merriweather"/>
              <a:sym typeface="Merriweather"/>
            </a:endParaRPr>
          </a:p>
          <a:p>
            <a:pPr indent="-324802" lvl="0" marL="457200" marR="0" rtl="0" algn="l">
              <a:lnSpc>
                <a:spcPct val="150000"/>
              </a:lnSpc>
              <a:spcBef>
                <a:spcPts val="0"/>
              </a:spcBef>
              <a:spcAft>
                <a:spcPts val="0"/>
              </a:spcAft>
              <a:buClr>
                <a:schemeClr val="dk1"/>
              </a:buClr>
              <a:buSzPts val="1515"/>
              <a:buFont typeface="Merriweather"/>
              <a:buChar char="●"/>
            </a:pPr>
            <a:r>
              <a:rPr lang="en-US" sz="1515">
                <a:solidFill>
                  <a:schemeClr val="dk1"/>
                </a:solidFill>
                <a:latin typeface="Merriweather"/>
                <a:ea typeface="Merriweather"/>
                <a:cs typeface="Merriweather"/>
                <a:sym typeface="Merriweather"/>
              </a:rPr>
              <a:t>Works Well With Continuous Data</a:t>
            </a:r>
            <a:endParaRPr sz="1515">
              <a:solidFill>
                <a:schemeClr val="dk1"/>
              </a:solidFill>
              <a:latin typeface="Merriweather"/>
              <a:ea typeface="Merriweather"/>
              <a:cs typeface="Merriweather"/>
              <a:sym typeface="Merriweather"/>
            </a:endParaRPr>
          </a:p>
          <a:p>
            <a:pPr indent="-324802" lvl="1" marL="914400" marR="0" rtl="0" algn="l">
              <a:lnSpc>
                <a:spcPct val="150000"/>
              </a:lnSpc>
              <a:spcBef>
                <a:spcPts val="0"/>
              </a:spcBef>
              <a:spcAft>
                <a:spcPts val="0"/>
              </a:spcAft>
              <a:buClr>
                <a:schemeClr val="dk1"/>
              </a:buClr>
              <a:buSzPts val="1515"/>
              <a:buFont typeface="Merriweather"/>
              <a:buChar char="○"/>
            </a:pPr>
            <a:r>
              <a:rPr lang="en-US" sz="1515">
                <a:solidFill>
                  <a:schemeClr val="dk1"/>
                </a:solidFill>
                <a:latin typeface="Merriweather"/>
                <a:ea typeface="Merriweather"/>
                <a:cs typeface="Merriweather"/>
                <a:sym typeface="Merriweather"/>
              </a:rPr>
              <a:t>Ideal for forecasting numerical outputs like index prices or returns.</a:t>
            </a:r>
            <a:endParaRPr sz="1515">
              <a:solidFill>
                <a:schemeClr val="dk1"/>
              </a:solidFill>
              <a:latin typeface="Merriweather"/>
              <a:ea typeface="Merriweather"/>
              <a:cs typeface="Merriweather"/>
              <a:sym typeface="Merriweather"/>
            </a:endParaRPr>
          </a:p>
          <a:p>
            <a:pPr indent="-324802" lvl="0" marL="457200" marR="0" rtl="0" algn="l">
              <a:lnSpc>
                <a:spcPct val="150000"/>
              </a:lnSpc>
              <a:spcBef>
                <a:spcPts val="0"/>
              </a:spcBef>
              <a:spcAft>
                <a:spcPts val="0"/>
              </a:spcAft>
              <a:buClr>
                <a:schemeClr val="dk1"/>
              </a:buClr>
              <a:buSzPts val="1515"/>
              <a:buFont typeface="Merriweather"/>
              <a:buChar char="●"/>
            </a:pPr>
            <a:r>
              <a:rPr lang="en-US" sz="1515">
                <a:solidFill>
                  <a:schemeClr val="dk1"/>
                </a:solidFill>
                <a:latin typeface="Merriweather"/>
                <a:ea typeface="Merriweather"/>
                <a:cs typeface="Merriweather"/>
                <a:sym typeface="Merriweather"/>
              </a:rPr>
              <a:t>Interpretable Results</a:t>
            </a:r>
            <a:endParaRPr sz="1515">
              <a:solidFill>
                <a:schemeClr val="dk1"/>
              </a:solidFill>
              <a:latin typeface="Merriweather"/>
              <a:ea typeface="Merriweather"/>
              <a:cs typeface="Merriweather"/>
              <a:sym typeface="Merriweather"/>
            </a:endParaRPr>
          </a:p>
          <a:p>
            <a:pPr indent="-324802" lvl="1" marL="914400" marR="0" rtl="0" algn="l">
              <a:lnSpc>
                <a:spcPct val="150000"/>
              </a:lnSpc>
              <a:spcBef>
                <a:spcPts val="0"/>
              </a:spcBef>
              <a:spcAft>
                <a:spcPts val="0"/>
              </a:spcAft>
              <a:buClr>
                <a:schemeClr val="dk1"/>
              </a:buClr>
              <a:buSzPts val="1515"/>
              <a:buFont typeface="Merriweather"/>
              <a:buChar char="○"/>
            </a:pPr>
            <a:r>
              <a:rPr lang="en-US" sz="1515">
                <a:solidFill>
                  <a:schemeClr val="dk1"/>
                </a:solidFill>
                <a:latin typeface="Merriweather"/>
                <a:ea typeface="Merriweather"/>
                <a:cs typeface="Merriweather"/>
                <a:sym typeface="Merriweather"/>
              </a:rPr>
              <a:t>Model coefficients show how past performance impacts future trends.</a:t>
            </a:r>
            <a:endParaRPr sz="1515">
              <a:solidFill>
                <a:schemeClr val="dk1"/>
              </a:solidFill>
              <a:latin typeface="Merriweather"/>
              <a:ea typeface="Merriweather"/>
              <a:cs typeface="Merriweather"/>
              <a:sym typeface="Merriweather"/>
            </a:endParaRPr>
          </a:p>
          <a:p>
            <a:pPr indent="-324802" lvl="0" marL="457200" marR="0" rtl="0" algn="l">
              <a:lnSpc>
                <a:spcPct val="150000"/>
              </a:lnSpc>
              <a:spcBef>
                <a:spcPts val="0"/>
              </a:spcBef>
              <a:spcAft>
                <a:spcPts val="0"/>
              </a:spcAft>
              <a:buClr>
                <a:schemeClr val="dk1"/>
              </a:buClr>
              <a:buSzPts val="1515"/>
              <a:buFont typeface="Merriweather"/>
              <a:buChar char="●"/>
            </a:pPr>
            <a:r>
              <a:rPr lang="en-US" sz="1515">
                <a:solidFill>
                  <a:schemeClr val="dk1"/>
                </a:solidFill>
                <a:latin typeface="Merriweather"/>
                <a:ea typeface="Merriweather"/>
                <a:cs typeface="Merriweather"/>
                <a:sym typeface="Merriweather"/>
              </a:rPr>
              <a:t>Low Complexity, High Transparency</a:t>
            </a:r>
            <a:endParaRPr sz="1515">
              <a:solidFill>
                <a:schemeClr val="dk1"/>
              </a:solidFill>
              <a:latin typeface="Merriweather"/>
              <a:ea typeface="Merriweather"/>
              <a:cs typeface="Merriweather"/>
              <a:sym typeface="Merriweather"/>
            </a:endParaRPr>
          </a:p>
          <a:p>
            <a:pPr indent="-324802" lvl="1" marL="914400" marR="0" rtl="0" algn="l">
              <a:lnSpc>
                <a:spcPct val="150000"/>
              </a:lnSpc>
              <a:spcBef>
                <a:spcPts val="0"/>
              </a:spcBef>
              <a:spcAft>
                <a:spcPts val="0"/>
              </a:spcAft>
              <a:buClr>
                <a:schemeClr val="dk1"/>
              </a:buClr>
              <a:buSzPts val="1515"/>
              <a:buFont typeface="Merriweather"/>
              <a:buChar char="○"/>
            </a:pPr>
            <a:r>
              <a:rPr lang="en-US" sz="1515">
                <a:solidFill>
                  <a:schemeClr val="dk1"/>
                </a:solidFill>
                <a:latin typeface="Merriweather"/>
                <a:ea typeface="Merriweather"/>
                <a:cs typeface="Merriweather"/>
                <a:sym typeface="Merriweather"/>
              </a:rPr>
              <a:t>Easier to validate and explain than black-box models.</a:t>
            </a:r>
            <a:endParaRPr sz="1515">
              <a:solidFill>
                <a:schemeClr val="dk1"/>
              </a:solidFill>
              <a:latin typeface="Merriweather"/>
              <a:ea typeface="Merriweather"/>
              <a:cs typeface="Merriweather"/>
              <a:sym typeface="Merriweather"/>
            </a:endParaRPr>
          </a:p>
          <a:p>
            <a:pPr indent="-324802" lvl="0" marL="457200" marR="0" rtl="0" algn="l">
              <a:lnSpc>
                <a:spcPct val="150000"/>
              </a:lnSpc>
              <a:spcBef>
                <a:spcPts val="0"/>
              </a:spcBef>
              <a:spcAft>
                <a:spcPts val="0"/>
              </a:spcAft>
              <a:buClr>
                <a:schemeClr val="dk1"/>
              </a:buClr>
              <a:buSzPts val="1515"/>
              <a:buFont typeface="Merriweather"/>
              <a:buChar char="●"/>
            </a:pPr>
            <a:r>
              <a:rPr lang="en-US" sz="1515">
                <a:solidFill>
                  <a:schemeClr val="dk1"/>
                </a:solidFill>
                <a:latin typeface="Merriweather"/>
                <a:ea typeface="Merriweather"/>
                <a:cs typeface="Merriweather"/>
                <a:sym typeface="Merriweather"/>
              </a:rPr>
              <a:t>Baseline Model</a:t>
            </a:r>
            <a:endParaRPr sz="1515">
              <a:solidFill>
                <a:schemeClr val="dk1"/>
              </a:solidFill>
              <a:latin typeface="Merriweather"/>
              <a:ea typeface="Merriweather"/>
              <a:cs typeface="Merriweather"/>
              <a:sym typeface="Merriweather"/>
            </a:endParaRPr>
          </a:p>
          <a:p>
            <a:pPr indent="-324802" lvl="1" marL="914400" marR="0" rtl="0" algn="l">
              <a:lnSpc>
                <a:spcPct val="150000"/>
              </a:lnSpc>
              <a:spcBef>
                <a:spcPts val="0"/>
              </a:spcBef>
              <a:spcAft>
                <a:spcPts val="0"/>
              </a:spcAft>
              <a:buClr>
                <a:schemeClr val="dk1"/>
              </a:buClr>
              <a:buSzPts val="1515"/>
              <a:buFont typeface="Merriweather"/>
              <a:buChar char="○"/>
            </a:pPr>
            <a:r>
              <a:rPr lang="en-US" sz="1515">
                <a:solidFill>
                  <a:schemeClr val="dk1"/>
                </a:solidFill>
                <a:latin typeface="Merriweather"/>
                <a:ea typeface="Merriweather"/>
                <a:cs typeface="Merriweather"/>
                <a:sym typeface="Merriweather"/>
              </a:rPr>
              <a:t>Serves as a benchmark before testing advanced methods.</a:t>
            </a:r>
            <a:endParaRPr sz="1515">
              <a:solidFill>
                <a:schemeClr val="dk1"/>
              </a:solidFill>
              <a:latin typeface="Merriweather"/>
              <a:ea typeface="Merriweather"/>
              <a:cs typeface="Merriweather"/>
              <a:sym typeface="Merriweather"/>
            </a:endParaRPr>
          </a:p>
          <a:p>
            <a:pPr indent="-324802" lvl="0" marL="457200" marR="0" rtl="0" algn="l">
              <a:lnSpc>
                <a:spcPct val="150000"/>
              </a:lnSpc>
              <a:spcBef>
                <a:spcPts val="0"/>
              </a:spcBef>
              <a:spcAft>
                <a:spcPts val="0"/>
              </a:spcAft>
              <a:buClr>
                <a:schemeClr val="dk1"/>
              </a:buClr>
              <a:buSzPts val="1515"/>
              <a:buFont typeface="Merriweather"/>
              <a:buChar char="●"/>
            </a:pPr>
            <a:r>
              <a:rPr lang="en-US" sz="1515">
                <a:solidFill>
                  <a:schemeClr val="dk1"/>
                </a:solidFill>
                <a:latin typeface="Merriweather"/>
                <a:ea typeface="Merriweather"/>
                <a:cs typeface="Merriweather"/>
                <a:sym typeface="Merriweather"/>
              </a:rPr>
              <a:t>Cons</a:t>
            </a:r>
            <a:endParaRPr sz="1515">
              <a:solidFill>
                <a:schemeClr val="dk1"/>
              </a:solidFill>
              <a:latin typeface="Merriweather"/>
              <a:ea typeface="Merriweather"/>
              <a:cs typeface="Merriweather"/>
              <a:sym typeface="Merriweather"/>
            </a:endParaRPr>
          </a:p>
          <a:p>
            <a:pPr indent="-324802" lvl="1" marL="914400" marR="0" rtl="0" algn="l">
              <a:lnSpc>
                <a:spcPct val="150000"/>
              </a:lnSpc>
              <a:spcBef>
                <a:spcPts val="0"/>
              </a:spcBef>
              <a:spcAft>
                <a:spcPts val="0"/>
              </a:spcAft>
              <a:buClr>
                <a:schemeClr val="dk1"/>
              </a:buClr>
              <a:buSzPts val="1515"/>
              <a:buFont typeface="Merriweather"/>
              <a:buChar char="○"/>
            </a:pPr>
            <a:r>
              <a:rPr lang="en-US" sz="1515">
                <a:solidFill>
                  <a:schemeClr val="dk1"/>
                </a:solidFill>
                <a:latin typeface="Merriweather"/>
                <a:ea typeface="Merriweather"/>
                <a:cs typeface="Merriweather"/>
                <a:sym typeface="Merriweather"/>
              </a:rPr>
              <a:t>Simplicity, hard to model volatility </a:t>
            </a:r>
            <a:endParaRPr sz="1515">
              <a:solidFill>
                <a:schemeClr val="dk1"/>
              </a:solidFill>
              <a:latin typeface="Merriweather"/>
              <a:ea typeface="Merriweather"/>
              <a:cs typeface="Merriweather"/>
              <a:sym typeface="Merriweather"/>
            </a:endParaRPr>
          </a:p>
          <a:p>
            <a:pPr indent="-324802" lvl="1" marL="914400" marR="0" rtl="0" algn="l">
              <a:lnSpc>
                <a:spcPct val="150000"/>
              </a:lnSpc>
              <a:spcBef>
                <a:spcPts val="0"/>
              </a:spcBef>
              <a:spcAft>
                <a:spcPts val="0"/>
              </a:spcAft>
              <a:buClr>
                <a:schemeClr val="dk1"/>
              </a:buClr>
              <a:buSzPts val="1515"/>
              <a:buFont typeface="Merriweather"/>
              <a:buChar char="○"/>
            </a:pPr>
            <a:r>
              <a:rPr lang="en-US" sz="1515">
                <a:solidFill>
                  <a:schemeClr val="dk1"/>
                </a:solidFill>
                <a:latin typeface="Merriweather"/>
                <a:ea typeface="Merriweather"/>
                <a:cs typeface="Merriweather"/>
                <a:sym typeface="Merriweather"/>
              </a:rPr>
              <a:t>Assumes a linear relationship between variables</a:t>
            </a:r>
            <a:endParaRPr sz="1515">
              <a:solidFill>
                <a:schemeClr val="dk1"/>
              </a:solidFill>
              <a:latin typeface="Merriweather"/>
              <a:ea typeface="Merriweather"/>
              <a:cs typeface="Merriweather"/>
              <a:sym typeface="Merriweather"/>
            </a:endParaRPr>
          </a:p>
          <a:p>
            <a:pPr indent="0" lvl="0" marL="0" marR="0" rtl="0" algn="l">
              <a:lnSpc>
                <a:spcPct val="150000"/>
              </a:lnSpc>
              <a:spcBef>
                <a:spcPts val="1400"/>
              </a:spcBef>
              <a:spcAft>
                <a:spcPts val="0"/>
              </a:spcAft>
              <a:buNone/>
            </a:pPr>
            <a:r>
              <a:rPr lang="en-US" sz="1515">
                <a:solidFill>
                  <a:schemeClr val="dk1"/>
                </a:solidFill>
                <a:latin typeface="Merriweather"/>
                <a:ea typeface="Merriweather"/>
                <a:cs typeface="Merriweather"/>
                <a:sym typeface="Merriweather"/>
              </a:rPr>
              <a:t>	</a:t>
            </a:r>
            <a:endParaRPr sz="1515">
              <a:solidFill>
                <a:schemeClr val="dk1"/>
              </a:solidFill>
              <a:latin typeface="Merriweather"/>
              <a:ea typeface="Merriweather"/>
              <a:cs typeface="Merriweather"/>
              <a:sym typeface="Merriweather"/>
            </a:endParaRPr>
          </a:p>
          <a:p>
            <a:pPr indent="0" lvl="0" marL="914400" marR="0" rtl="0" algn="l">
              <a:lnSpc>
                <a:spcPct val="150000"/>
              </a:lnSpc>
              <a:spcBef>
                <a:spcPts val="1400"/>
              </a:spcBef>
              <a:spcAft>
                <a:spcPts val="0"/>
              </a:spcAft>
              <a:buNone/>
            </a:pPr>
            <a:r>
              <a:t/>
            </a:r>
            <a:endParaRPr sz="1515">
              <a:solidFill>
                <a:schemeClr val="dk1"/>
              </a:solidFill>
              <a:latin typeface="Merriweather"/>
              <a:ea typeface="Merriweather"/>
              <a:cs typeface="Merriweather"/>
              <a:sym typeface="Merriweather"/>
            </a:endParaRPr>
          </a:p>
        </p:txBody>
      </p:sp>
      <p:sp>
        <p:nvSpPr>
          <p:cNvPr id="220" name="Google Shape;220;g36fc104f747_1_62"/>
          <p:cNvSpPr txBox="1"/>
          <p:nvPr>
            <p:ph idx="12" type="sldNum"/>
          </p:nvPr>
        </p:nvSpPr>
        <p:spPr>
          <a:xfrm>
            <a:off x="10837333" y="6470704"/>
            <a:ext cx="973800" cy="274200"/>
          </a:xfrm>
          <a:prstGeom prst="rect">
            <a:avLst/>
          </a:prstGeom>
          <a:noFill/>
          <a:ln>
            <a:noFill/>
          </a:ln>
        </p:spPr>
        <p:txBody>
          <a:bodyPr anchorCtr="0" anchor="ctr" bIns="45700" lIns="91425" spcFirstLastPara="1" rIns="91425" wrap="square" tIns="45700">
            <a:normAutofit lnSpcReduction="10000"/>
          </a:bodyPr>
          <a:lstStyle/>
          <a:p>
            <a:pPr indent="0" lvl="0" marL="0" rtl="0" algn="l">
              <a:spcBef>
                <a:spcPts val="0"/>
              </a:spcBef>
              <a:spcAft>
                <a:spcPts val="0"/>
              </a:spcAft>
              <a:buClr>
                <a:srgbClr val="000000"/>
              </a:buClr>
              <a:buFont typeface="Arial"/>
              <a:buNone/>
            </a:pPr>
            <a:fld id="{00000000-1234-1234-1234-123412341234}" type="slidenum">
              <a:rPr lang="en-US" sz="1300">
                <a:solidFill>
                  <a:schemeClr val="dk2"/>
                </a:solidFill>
                <a:latin typeface="Roboto"/>
                <a:ea typeface="Roboto"/>
                <a:cs typeface="Roboto"/>
                <a:sym typeface="Roboto"/>
              </a:rPr>
              <a:t>‹#›</a:t>
            </a:fld>
            <a:endParaRPr sz="1300">
              <a:solidFill>
                <a:schemeClr val="dk2"/>
              </a:solidFill>
              <a:latin typeface="Roboto"/>
              <a:ea typeface="Roboto"/>
              <a:cs typeface="Roboto"/>
              <a:sym typeface="Roboto"/>
            </a:endParaRPr>
          </a:p>
        </p:txBody>
      </p:sp>
      <p:pic>
        <p:nvPicPr>
          <p:cNvPr id="221" name="Google Shape;221;g36fc104f747_1_62"/>
          <p:cNvPicPr preferRelativeResize="0"/>
          <p:nvPr/>
        </p:nvPicPr>
        <p:blipFill rotWithShape="1">
          <a:blip r:embed="rId3">
            <a:alphaModFix/>
          </a:blip>
          <a:srcRect b="0" l="24989" r="27789" t="23254"/>
          <a:stretch/>
        </p:blipFill>
        <p:spPr>
          <a:xfrm>
            <a:off x="7999824" y="1740725"/>
            <a:ext cx="4026825" cy="3925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36fc5189105_2_15"/>
          <p:cNvSpPr txBox="1"/>
          <p:nvPr>
            <p:ph type="title"/>
          </p:nvPr>
        </p:nvSpPr>
        <p:spPr>
          <a:xfrm>
            <a:off x="1024128" y="585216"/>
            <a:ext cx="9720000" cy="1499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Why Recurrent Neural Networks (RNN)</a:t>
            </a:r>
            <a:endParaRPr/>
          </a:p>
        </p:txBody>
      </p:sp>
      <p:sp>
        <p:nvSpPr>
          <p:cNvPr id="228" name="Google Shape;228;g36fc5189105_2_15"/>
          <p:cNvSpPr txBox="1"/>
          <p:nvPr>
            <p:ph idx="1" type="body"/>
          </p:nvPr>
        </p:nvSpPr>
        <p:spPr>
          <a:xfrm>
            <a:off x="107150" y="1684975"/>
            <a:ext cx="8091900" cy="5043600"/>
          </a:xfrm>
          <a:prstGeom prst="rect">
            <a:avLst/>
          </a:prstGeom>
        </p:spPr>
        <p:txBody>
          <a:bodyPr anchorCtr="0" anchor="t" bIns="45700" lIns="45700" spcFirstLastPara="1" rIns="45700" wrap="square" tIns="45700">
            <a:noAutofit/>
          </a:bodyPr>
          <a:lstStyle/>
          <a:p>
            <a:pPr indent="-342900" lvl="0" marL="457200" rtl="0" algn="l">
              <a:lnSpc>
                <a:spcPct val="115000"/>
              </a:lnSpc>
              <a:spcBef>
                <a:spcPts val="1200"/>
              </a:spcBef>
              <a:spcAft>
                <a:spcPts val="0"/>
              </a:spcAft>
              <a:buSzPts val="1800"/>
              <a:buFont typeface="Merriweather"/>
              <a:buChar char="●"/>
            </a:pPr>
            <a:r>
              <a:rPr lang="en-US" sz="1800">
                <a:latin typeface="Merriweather"/>
                <a:ea typeface="Merriweather"/>
                <a:cs typeface="Merriweather"/>
                <a:sym typeface="Merriweather"/>
              </a:rPr>
              <a:t>Captures Temporal Dependencies</a:t>
            </a:r>
            <a:endParaRPr sz="1800">
              <a:latin typeface="Merriweather"/>
              <a:ea typeface="Merriweather"/>
              <a:cs typeface="Merriweather"/>
              <a:sym typeface="Merriweather"/>
            </a:endParaRPr>
          </a:p>
          <a:p>
            <a:pPr indent="-342900" lvl="1" marL="914400" rtl="0" algn="l">
              <a:lnSpc>
                <a:spcPct val="115000"/>
              </a:lnSpc>
              <a:spcBef>
                <a:spcPts val="0"/>
              </a:spcBef>
              <a:spcAft>
                <a:spcPts val="0"/>
              </a:spcAft>
              <a:buSzPts val="1800"/>
              <a:buFont typeface="Merriweather"/>
              <a:buChar char="○"/>
            </a:pPr>
            <a:r>
              <a:rPr lang="en-US" sz="1800">
                <a:latin typeface="Merriweather"/>
                <a:ea typeface="Merriweather"/>
                <a:cs typeface="Merriweather"/>
                <a:sym typeface="Merriweather"/>
              </a:rPr>
              <a:t>Learns from sequential patterns in time-series data like stock prices or returns.</a:t>
            </a:r>
            <a:endParaRPr sz="1800">
              <a:latin typeface="Merriweather"/>
              <a:ea typeface="Merriweather"/>
              <a:cs typeface="Merriweather"/>
              <a:sym typeface="Merriweather"/>
            </a:endParaRPr>
          </a:p>
          <a:p>
            <a:pPr indent="-342900" lvl="0" marL="457200" rtl="0" algn="l">
              <a:lnSpc>
                <a:spcPct val="115000"/>
              </a:lnSpc>
              <a:spcBef>
                <a:spcPts val="0"/>
              </a:spcBef>
              <a:spcAft>
                <a:spcPts val="0"/>
              </a:spcAft>
              <a:buSzPts val="1800"/>
              <a:buFont typeface="Merriweather"/>
              <a:buChar char="●"/>
            </a:pPr>
            <a:r>
              <a:rPr lang="en-US" sz="1800">
                <a:latin typeface="Merriweather"/>
                <a:ea typeface="Merriweather"/>
                <a:cs typeface="Merriweather"/>
                <a:sym typeface="Merriweather"/>
              </a:rPr>
              <a:t>Handles Nonlinear Relationships</a:t>
            </a:r>
            <a:endParaRPr sz="1800">
              <a:latin typeface="Merriweather"/>
              <a:ea typeface="Merriweather"/>
              <a:cs typeface="Merriweather"/>
              <a:sym typeface="Merriweather"/>
            </a:endParaRPr>
          </a:p>
          <a:p>
            <a:pPr indent="-342900" lvl="1" marL="914400" rtl="0" algn="l">
              <a:lnSpc>
                <a:spcPct val="115000"/>
              </a:lnSpc>
              <a:spcBef>
                <a:spcPts val="0"/>
              </a:spcBef>
              <a:spcAft>
                <a:spcPts val="0"/>
              </a:spcAft>
              <a:buSzPts val="1800"/>
              <a:buFont typeface="Merriweather"/>
              <a:buChar char="○"/>
            </a:pPr>
            <a:r>
              <a:rPr lang="en-US" sz="1800">
                <a:latin typeface="Merriweather"/>
                <a:ea typeface="Merriweather"/>
                <a:cs typeface="Merriweather"/>
                <a:sym typeface="Merriweather"/>
              </a:rPr>
              <a:t>Can model complex, nonlinear trends and interactions better than linear regression.</a:t>
            </a:r>
            <a:endParaRPr sz="1800">
              <a:latin typeface="Merriweather"/>
              <a:ea typeface="Merriweather"/>
              <a:cs typeface="Merriweather"/>
              <a:sym typeface="Merriweather"/>
            </a:endParaRPr>
          </a:p>
          <a:p>
            <a:pPr indent="-342900" lvl="0" marL="457200" rtl="0" algn="l">
              <a:lnSpc>
                <a:spcPct val="115000"/>
              </a:lnSpc>
              <a:spcBef>
                <a:spcPts val="0"/>
              </a:spcBef>
              <a:spcAft>
                <a:spcPts val="0"/>
              </a:spcAft>
              <a:buSzPts val="1800"/>
              <a:buFont typeface="Merriweather"/>
              <a:buChar char="●"/>
            </a:pPr>
            <a:r>
              <a:rPr lang="en-US" sz="1800">
                <a:latin typeface="Merriweather"/>
                <a:ea typeface="Merriweather"/>
                <a:cs typeface="Merriweather"/>
                <a:sym typeface="Merriweather"/>
              </a:rPr>
              <a:t>Adapts to Context and Memory</a:t>
            </a:r>
            <a:endParaRPr sz="1800">
              <a:latin typeface="Merriweather"/>
              <a:ea typeface="Merriweather"/>
              <a:cs typeface="Merriweather"/>
              <a:sym typeface="Merriweather"/>
            </a:endParaRPr>
          </a:p>
          <a:p>
            <a:pPr indent="-342900" lvl="1" marL="914400" rtl="0" algn="l">
              <a:lnSpc>
                <a:spcPct val="115000"/>
              </a:lnSpc>
              <a:spcBef>
                <a:spcPts val="0"/>
              </a:spcBef>
              <a:spcAft>
                <a:spcPts val="0"/>
              </a:spcAft>
              <a:buSzPts val="1800"/>
              <a:buFont typeface="Merriweather"/>
              <a:buChar char="○"/>
            </a:pPr>
            <a:r>
              <a:rPr lang="en-US" sz="1800">
                <a:latin typeface="Merriweather"/>
                <a:ea typeface="Merriweather"/>
                <a:cs typeface="Merriweather"/>
                <a:sym typeface="Merriweather"/>
              </a:rPr>
              <a:t>Retains information from previous time steps, improving short-term forecasting accuracy.</a:t>
            </a:r>
            <a:endParaRPr sz="1800">
              <a:latin typeface="Merriweather"/>
              <a:ea typeface="Merriweather"/>
              <a:cs typeface="Merriweather"/>
              <a:sym typeface="Merriweather"/>
            </a:endParaRPr>
          </a:p>
          <a:p>
            <a:pPr indent="-342900" lvl="0" marL="457200" rtl="0" algn="l">
              <a:lnSpc>
                <a:spcPct val="115000"/>
              </a:lnSpc>
              <a:spcBef>
                <a:spcPts val="0"/>
              </a:spcBef>
              <a:spcAft>
                <a:spcPts val="0"/>
              </a:spcAft>
              <a:buSzPts val="1800"/>
              <a:buFont typeface="Merriweather"/>
              <a:buChar char="●"/>
            </a:pPr>
            <a:r>
              <a:rPr lang="en-US" sz="1800">
                <a:latin typeface="Merriweather"/>
                <a:ea typeface="Merriweather"/>
                <a:cs typeface="Merriweather"/>
                <a:sym typeface="Merriweather"/>
              </a:rPr>
              <a:t>Integrates Multiple Inputs</a:t>
            </a:r>
            <a:endParaRPr sz="1800">
              <a:latin typeface="Merriweather"/>
              <a:ea typeface="Merriweather"/>
              <a:cs typeface="Merriweather"/>
              <a:sym typeface="Merriweather"/>
            </a:endParaRPr>
          </a:p>
          <a:p>
            <a:pPr indent="-342900" lvl="1" marL="914400" rtl="0" algn="l">
              <a:lnSpc>
                <a:spcPct val="115000"/>
              </a:lnSpc>
              <a:spcBef>
                <a:spcPts val="0"/>
              </a:spcBef>
              <a:spcAft>
                <a:spcPts val="0"/>
              </a:spcAft>
              <a:buSzPts val="1800"/>
              <a:buFont typeface="Merriweather"/>
              <a:buChar char="○"/>
            </a:pPr>
            <a:r>
              <a:rPr lang="en-US" sz="1800">
                <a:latin typeface="Merriweather"/>
                <a:ea typeface="Merriweather"/>
                <a:cs typeface="Merriweather"/>
                <a:sym typeface="Merriweather"/>
              </a:rPr>
              <a:t>Can incorporate additional features such as trading volume, sentiment, or macroeconomic data.</a:t>
            </a:r>
            <a:endParaRPr sz="1800">
              <a:latin typeface="Merriweather"/>
              <a:ea typeface="Merriweather"/>
              <a:cs typeface="Merriweather"/>
              <a:sym typeface="Merriweather"/>
            </a:endParaRPr>
          </a:p>
          <a:p>
            <a:pPr indent="-342900" lvl="0" marL="457200" rtl="0" algn="l">
              <a:lnSpc>
                <a:spcPct val="115000"/>
              </a:lnSpc>
              <a:spcBef>
                <a:spcPts val="0"/>
              </a:spcBef>
              <a:spcAft>
                <a:spcPts val="0"/>
              </a:spcAft>
              <a:buSzPts val="1800"/>
              <a:buFont typeface="Merriweather"/>
              <a:buChar char="●"/>
            </a:pPr>
            <a:r>
              <a:rPr lang="en-US" sz="1800">
                <a:latin typeface="Merriweather"/>
                <a:ea typeface="Merriweather"/>
                <a:cs typeface="Merriweather"/>
                <a:sym typeface="Merriweather"/>
              </a:rPr>
              <a:t>Cons</a:t>
            </a:r>
            <a:endParaRPr sz="1800">
              <a:latin typeface="Merriweather"/>
              <a:ea typeface="Merriweather"/>
              <a:cs typeface="Merriweather"/>
              <a:sym typeface="Merriweather"/>
            </a:endParaRPr>
          </a:p>
          <a:p>
            <a:pPr indent="-349250" lvl="1" marL="914400" rtl="0" algn="l">
              <a:lnSpc>
                <a:spcPct val="115000"/>
              </a:lnSpc>
              <a:spcBef>
                <a:spcPts val="0"/>
              </a:spcBef>
              <a:spcAft>
                <a:spcPts val="0"/>
              </a:spcAft>
              <a:buSzPts val="1900"/>
              <a:buFont typeface="Merriweather"/>
              <a:buChar char="○"/>
            </a:pPr>
            <a:r>
              <a:rPr lang="en-US" sz="1800">
                <a:latin typeface="Merriweather"/>
                <a:ea typeface="Merriweather"/>
                <a:cs typeface="Merriweather"/>
                <a:sym typeface="Merriweather"/>
              </a:rPr>
              <a:t>Requires large datasets and significant training time. Prone to overfitting and sensitive to hyperparameter tuning</a:t>
            </a:r>
            <a:r>
              <a:rPr lang="en-US" sz="1900">
                <a:latin typeface="Merriweather"/>
                <a:ea typeface="Merriweather"/>
                <a:cs typeface="Merriweather"/>
                <a:sym typeface="Merriweather"/>
              </a:rPr>
              <a:t>.</a:t>
            </a:r>
            <a:endParaRPr sz="2100">
              <a:latin typeface="Merriweather"/>
              <a:ea typeface="Merriweather"/>
              <a:cs typeface="Merriweather"/>
              <a:sym typeface="Merriweather"/>
            </a:endParaRPr>
          </a:p>
        </p:txBody>
      </p:sp>
      <p:pic>
        <p:nvPicPr>
          <p:cNvPr id="229" name="Google Shape;229;g36fc5189105_2_15"/>
          <p:cNvPicPr preferRelativeResize="0"/>
          <p:nvPr/>
        </p:nvPicPr>
        <p:blipFill>
          <a:blip r:embed="rId3">
            <a:alphaModFix/>
          </a:blip>
          <a:stretch>
            <a:fillRect/>
          </a:stretch>
        </p:blipFill>
        <p:spPr>
          <a:xfrm>
            <a:off x="7857875" y="2643500"/>
            <a:ext cx="4221450" cy="2744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g36fc5189105_2_22"/>
          <p:cNvSpPr txBox="1"/>
          <p:nvPr>
            <p:ph type="title"/>
          </p:nvPr>
        </p:nvSpPr>
        <p:spPr>
          <a:xfrm>
            <a:off x="906500" y="358898"/>
            <a:ext cx="9720000" cy="1170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Why Random Forests? </a:t>
            </a:r>
            <a:endParaRPr/>
          </a:p>
        </p:txBody>
      </p:sp>
      <p:sp>
        <p:nvSpPr>
          <p:cNvPr id="236" name="Google Shape;236;g36fc5189105_2_22"/>
          <p:cNvSpPr txBox="1"/>
          <p:nvPr>
            <p:ph idx="1" type="body"/>
          </p:nvPr>
        </p:nvSpPr>
        <p:spPr>
          <a:xfrm>
            <a:off x="517575" y="1623325"/>
            <a:ext cx="5940600" cy="5046600"/>
          </a:xfrm>
          <a:prstGeom prst="rect">
            <a:avLst/>
          </a:prstGeom>
        </p:spPr>
        <p:txBody>
          <a:bodyPr anchorCtr="0" anchor="t" bIns="45700" lIns="45700" spcFirstLastPara="1" rIns="45700" wrap="square" tIns="45700">
            <a:normAutofit fontScale="77500" lnSpcReduction="20000"/>
          </a:bodyPr>
          <a:lstStyle/>
          <a:p>
            <a:pPr indent="-329721" lvl="0" marL="457200" rtl="0" algn="l">
              <a:lnSpc>
                <a:spcPct val="115000"/>
              </a:lnSpc>
              <a:spcBef>
                <a:spcPts val="1200"/>
              </a:spcBef>
              <a:spcAft>
                <a:spcPts val="0"/>
              </a:spcAft>
              <a:buSzPct val="100000"/>
              <a:buFont typeface="Merriweather"/>
              <a:buChar char="●"/>
            </a:pPr>
            <a:r>
              <a:rPr lang="en-US" sz="2054">
                <a:latin typeface="Merriweather"/>
                <a:ea typeface="Merriweather"/>
                <a:cs typeface="Merriweather"/>
                <a:sym typeface="Merriweather"/>
              </a:rPr>
              <a:t>Captures Nonlinear Relationships</a:t>
            </a:r>
            <a:endParaRPr sz="2054">
              <a:latin typeface="Merriweather"/>
              <a:ea typeface="Merriweather"/>
              <a:cs typeface="Merriweather"/>
              <a:sym typeface="Merriweather"/>
            </a:endParaRPr>
          </a:p>
          <a:p>
            <a:pPr indent="-329721" lvl="1" marL="914400" rtl="0" algn="l">
              <a:lnSpc>
                <a:spcPct val="115000"/>
              </a:lnSpc>
              <a:spcBef>
                <a:spcPts val="0"/>
              </a:spcBef>
              <a:spcAft>
                <a:spcPts val="0"/>
              </a:spcAft>
              <a:buSzPct val="100000"/>
              <a:buFont typeface="Merriweather"/>
              <a:buChar char="○"/>
            </a:pPr>
            <a:r>
              <a:rPr lang="en-US" sz="2054">
                <a:latin typeface="Merriweather"/>
                <a:ea typeface="Merriweather"/>
                <a:cs typeface="Merriweather"/>
                <a:sym typeface="Merriweather"/>
              </a:rPr>
              <a:t>Models complex interactions between features without assuming linearity.</a:t>
            </a:r>
            <a:endParaRPr sz="2054">
              <a:latin typeface="Merriweather"/>
              <a:ea typeface="Merriweather"/>
              <a:cs typeface="Merriweather"/>
              <a:sym typeface="Merriweather"/>
            </a:endParaRPr>
          </a:p>
          <a:p>
            <a:pPr indent="-329721" lvl="0" marL="457200" rtl="0" algn="l">
              <a:lnSpc>
                <a:spcPct val="115000"/>
              </a:lnSpc>
              <a:spcBef>
                <a:spcPts val="0"/>
              </a:spcBef>
              <a:spcAft>
                <a:spcPts val="0"/>
              </a:spcAft>
              <a:buSzPct val="100000"/>
              <a:buFont typeface="Merriweather"/>
              <a:buChar char="●"/>
            </a:pPr>
            <a:r>
              <a:rPr lang="en-US" sz="2054">
                <a:latin typeface="Merriweather"/>
                <a:ea typeface="Merriweather"/>
                <a:cs typeface="Merriweather"/>
                <a:sym typeface="Merriweather"/>
              </a:rPr>
              <a:t>Robust to Noise and Outliers</a:t>
            </a:r>
            <a:endParaRPr sz="2054">
              <a:latin typeface="Merriweather"/>
              <a:ea typeface="Merriweather"/>
              <a:cs typeface="Merriweather"/>
              <a:sym typeface="Merriweather"/>
            </a:endParaRPr>
          </a:p>
          <a:p>
            <a:pPr indent="-329721" lvl="1" marL="914400" rtl="0" algn="l">
              <a:lnSpc>
                <a:spcPct val="115000"/>
              </a:lnSpc>
              <a:spcBef>
                <a:spcPts val="0"/>
              </a:spcBef>
              <a:spcAft>
                <a:spcPts val="0"/>
              </a:spcAft>
              <a:buSzPct val="100000"/>
              <a:buFont typeface="Merriweather"/>
              <a:buChar char="○"/>
            </a:pPr>
            <a:r>
              <a:rPr lang="en-US" sz="2054">
                <a:latin typeface="Merriweather"/>
                <a:ea typeface="Merriweather"/>
                <a:cs typeface="Merriweather"/>
                <a:sym typeface="Merriweather"/>
              </a:rPr>
              <a:t>Ensemble of decision trees averages results, reducing sensitivity to extreme values.</a:t>
            </a:r>
            <a:endParaRPr sz="2054">
              <a:latin typeface="Merriweather"/>
              <a:ea typeface="Merriweather"/>
              <a:cs typeface="Merriweather"/>
              <a:sym typeface="Merriweather"/>
            </a:endParaRPr>
          </a:p>
          <a:p>
            <a:pPr indent="-329721" lvl="0" marL="457200" rtl="0" algn="l">
              <a:lnSpc>
                <a:spcPct val="115000"/>
              </a:lnSpc>
              <a:spcBef>
                <a:spcPts val="0"/>
              </a:spcBef>
              <a:spcAft>
                <a:spcPts val="0"/>
              </a:spcAft>
              <a:buSzPct val="100000"/>
              <a:buFont typeface="Merriweather"/>
              <a:buChar char="●"/>
            </a:pPr>
            <a:r>
              <a:rPr lang="en-US" sz="2054">
                <a:latin typeface="Merriweather"/>
                <a:ea typeface="Merriweather"/>
                <a:cs typeface="Merriweather"/>
                <a:sym typeface="Merriweather"/>
              </a:rPr>
              <a:t>Feature Importance Insights</a:t>
            </a:r>
            <a:endParaRPr sz="2054">
              <a:latin typeface="Merriweather"/>
              <a:ea typeface="Merriweather"/>
              <a:cs typeface="Merriweather"/>
              <a:sym typeface="Merriweather"/>
            </a:endParaRPr>
          </a:p>
          <a:p>
            <a:pPr indent="-329721" lvl="1" marL="914400" rtl="0" algn="l">
              <a:lnSpc>
                <a:spcPct val="115000"/>
              </a:lnSpc>
              <a:spcBef>
                <a:spcPts val="0"/>
              </a:spcBef>
              <a:spcAft>
                <a:spcPts val="0"/>
              </a:spcAft>
              <a:buSzPct val="100000"/>
              <a:buFont typeface="Merriweather"/>
              <a:buChar char="○"/>
            </a:pPr>
            <a:r>
              <a:rPr lang="en-US" sz="2054">
                <a:latin typeface="Merriweather"/>
                <a:ea typeface="Merriweather"/>
                <a:cs typeface="Merriweather"/>
                <a:sym typeface="Merriweather"/>
              </a:rPr>
              <a:t>Provides interpretable rankings of which factors most influence stock price movements.</a:t>
            </a:r>
            <a:endParaRPr sz="2054">
              <a:latin typeface="Merriweather"/>
              <a:ea typeface="Merriweather"/>
              <a:cs typeface="Merriweather"/>
              <a:sym typeface="Merriweather"/>
            </a:endParaRPr>
          </a:p>
          <a:p>
            <a:pPr indent="-329721" lvl="0" marL="457200" rtl="0" algn="l">
              <a:lnSpc>
                <a:spcPct val="115000"/>
              </a:lnSpc>
              <a:spcBef>
                <a:spcPts val="0"/>
              </a:spcBef>
              <a:spcAft>
                <a:spcPts val="0"/>
              </a:spcAft>
              <a:buSzPct val="100000"/>
              <a:buFont typeface="Merriweather"/>
              <a:buChar char="●"/>
            </a:pPr>
            <a:r>
              <a:rPr lang="en-US" sz="2054">
                <a:latin typeface="Merriweather"/>
                <a:ea typeface="Merriweather"/>
                <a:cs typeface="Merriweather"/>
                <a:sym typeface="Merriweather"/>
              </a:rPr>
              <a:t>Handles High-Dimensional Data</a:t>
            </a:r>
            <a:endParaRPr sz="2054">
              <a:latin typeface="Merriweather"/>
              <a:ea typeface="Merriweather"/>
              <a:cs typeface="Merriweather"/>
              <a:sym typeface="Merriweather"/>
            </a:endParaRPr>
          </a:p>
          <a:p>
            <a:pPr indent="-329721" lvl="1" marL="914400" rtl="0" algn="l">
              <a:lnSpc>
                <a:spcPct val="115000"/>
              </a:lnSpc>
              <a:spcBef>
                <a:spcPts val="0"/>
              </a:spcBef>
              <a:spcAft>
                <a:spcPts val="0"/>
              </a:spcAft>
              <a:buSzPct val="100000"/>
              <a:buFont typeface="Merriweather"/>
              <a:buChar char="○"/>
            </a:pPr>
            <a:r>
              <a:rPr lang="en-US" sz="2054">
                <a:latin typeface="Merriweather"/>
                <a:ea typeface="Merriweather"/>
                <a:cs typeface="Merriweather"/>
                <a:sym typeface="Merriweather"/>
              </a:rPr>
              <a:t>Performs well even when using many correlated financial indicators or technical metrics.</a:t>
            </a:r>
            <a:endParaRPr sz="2054">
              <a:latin typeface="Merriweather"/>
              <a:ea typeface="Merriweather"/>
              <a:cs typeface="Merriweather"/>
              <a:sym typeface="Merriweather"/>
            </a:endParaRPr>
          </a:p>
          <a:p>
            <a:pPr indent="-329721" lvl="0" marL="457200" rtl="0" algn="l">
              <a:lnSpc>
                <a:spcPct val="115000"/>
              </a:lnSpc>
              <a:spcBef>
                <a:spcPts val="0"/>
              </a:spcBef>
              <a:spcAft>
                <a:spcPts val="0"/>
              </a:spcAft>
              <a:buSzPct val="100000"/>
              <a:buFont typeface="Merriweather"/>
              <a:buChar char="●"/>
            </a:pPr>
            <a:r>
              <a:rPr lang="en-US" sz="2054">
                <a:latin typeface="Merriweather"/>
                <a:ea typeface="Merriweather"/>
                <a:cs typeface="Merriweather"/>
                <a:sym typeface="Merriweather"/>
              </a:rPr>
              <a:t>Good Generalization</a:t>
            </a:r>
            <a:endParaRPr sz="2054">
              <a:latin typeface="Merriweather"/>
              <a:ea typeface="Merriweather"/>
              <a:cs typeface="Merriweather"/>
              <a:sym typeface="Merriweather"/>
            </a:endParaRPr>
          </a:p>
          <a:p>
            <a:pPr indent="-329721" lvl="1" marL="914400" rtl="0" algn="l">
              <a:lnSpc>
                <a:spcPct val="115000"/>
              </a:lnSpc>
              <a:spcBef>
                <a:spcPts val="0"/>
              </a:spcBef>
              <a:spcAft>
                <a:spcPts val="0"/>
              </a:spcAft>
              <a:buSzPct val="100000"/>
              <a:buFont typeface="Merriweather"/>
              <a:buChar char="○"/>
            </a:pPr>
            <a:r>
              <a:rPr lang="en-US" sz="2054">
                <a:latin typeface="Merriweather"/>
                <a:ea typeface="Merriweather"/>
                <a:cs typeface="Merriweather"/>
                <a:sym typeface="Merriweather"/>
              </a:rPr>
              <a:t>Less likely to overfit compared to single decision trees, offering stable performance on unseen data.</a:t>
            </a:r>
            <a:endParaRPr sz="2054">
              <a:latin typeface="Merriweather"/>
              <a:ea typeface="Merriweather"/>
              <a:cs typeface="Merriweather"/>
              <a:sym typeface="Merriweather"/>
            </a:endParaRPr>
          </a:p>
          <a:p>
            <a:pPr indent="-329721" lvl="0" marL="457200" rtl="0" algn="l">
              <a:lnSpc>
                <a:spcPct val="115000"/>
              </a:lnSpc>
              <a:spcBef>
                <a:spcPts val="0"/>
              </a:spcBef>
              <a:spcAft>
                <a:spcPts val="0"/>
              </a:spcAft>
              <a:buSzPct val="100000"/>
              <a:buFont typeface="Merriweather"/>
              <a:buChar char="●"/>
            </a:pPr>
            <a:r>
              <a:rPr lang="en-US" sz="2054">
                <a:latin typeface="Merriweather"/>
                <a:ea typeface="Merriweather"/>
                <a:cs typeface="Merriweather"/>
                <a:sym typeface="Merriweather"/>
              </a:rPr>
              <a:t>Cons</a:t>
            </a:r>
            <a:endParaRPr sz="2054">
              <a:latin typeface="Merriweather"/>
              <a:ea typeface="Merriweather"/>
              <a:cs typeface="Merriweather"/>
              <a:sym typeface="Merriweather"/>
            </a:endParaRPr>
          </a:p>
          <a:p>
            <a:pPr indent="-329721" lvl="1" marL="914400" rtl="0" algn="l">
              <a:lnSpc>
                <a:spcPct val="115000"/>
              </a:lnSpc>
              <a:spcBef>
                <a:spcPts val="0"/>
              </a:spcBef>
              <a:spcAft>
                <a:spcPts val="0"/>
              </a:spcAft>
              <a:buSzPct val="100000"/>
              <a:buFont typeface="Merriweather"/>
              <a:buChar char="○"/>
            </a:pPr>
            <a:r>
              <a:rPr lang="en-US" sz="2054">
                <a:latin typeface="Merriweather"/>
                <a:ea typeface="Merriweather"/>
                <a:cs typeface="Merriweather"/>
                <a:sym typeface="Merriweather"/>
              </a:rPr>
              <a:t>Limited ability to capture temporal dependencies; treats time steps as independent observations. Computationally expensive for large datasets.</a:t>
            </a:r>
            <a:endParaRPr sz="2054">
              <a:latin typeface="Merriweather"/>
              <a:ea typeface="Merriweather"/>
              <a:cs typeface="Merriweather"/>
              <a:sym typeface="Merriweather"/>
            </a:endParaRPr>
          </a:p>
          <a:p>
            <a:pPr indent="0" lvl="0" marL="0" rtl="0" algn="l">
              <a:spcBef>
                <a:spcPts val="1200"/>
              </a:spcBef>
              <a:spcAft>
                <a:spcPts val="200"/>
              </a:spcAft>
              <a:buNone/>
            </a:pPr>
            <a:r>
              <a:t/>
            </a:r>
            <a:endParaRPr>
              <a:latin typeface="Merriweather"/>
              <a:ea typeface="Merriweather"/>
              <a:cs typeface="Merriweather"/>
              <a:sym typeface="Merriweather"/>
            </a:endParaRPr>
          </a:p>
        </p:txBody>
      </p:sp>
      <p:pic>
        <p:nvPicPr>
          <p:cNvPr id="237" name="Google Shape;237;g36fc5189105_2_22"/>
          <p:cNvPicPr preferRelativeResize="0"/>
          <p:nvPr/>
        </p:nvPicPr>
        <p:blipFill>
          <a:blip r:embed="rId3">
            <a:alphaModFix/>
          </a:blip>
          <a:stretch>
            <a:fillRect/>
          </a:stretch>
        </p:blipFill>
        <p:spPr>
          <a:xfrm>
            <a:off x="6610425" y="2237316"/>
            <a:ext cx="5429174" cy="407188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36fc5189105_2_29"/>
          <p:cNvSpPr txBox="1"/>
          <p:nvPr>
            <p:ph type="title"/>
          </p:nvPr>
        </p:nvSpPr>
        <p:spPr>
          <a:xfrm>
            <a:off x="1024128" y="585216"/>
            <a:ext cx="9720000" cy="1499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Monte Carlo Simulations</a:t>
            </a:r>
            <a:endParaRPr/>
          </a:p>
        </p:txBody>
      </p:sp>
      <p:sp>
        <p:nvSpPr>
          <p:cNvPr id="244" name="Google Shape;244;g36fc5189105_2_29"/>
          <p:cNvSpPr txBox="1"/>
          <p:nvPr>
            <p:ph idx="1" type="body"/>
          </p:nvPr>
        </p:nvSpPr>
        <p:spPr>
          <a:xfrm>
            <a:off x="1024125" y="1884425"/>
            <a:ext cx="5351700" cy="4425000"/>
          </a:xfrm>
          <a:prstGeom prst="rect">
            <a:avLst/>
          </a:prstGeom>
        </p:spPr>
        <p:txBody>
          <a:bodyPr anchorCtr="0" anchor="t" bIns="45700" lIns="45700" spcFirstLastPara="1" rIns="45700" wrap="square" tIns="45700">
            <a:normAutofit fontScale="47500" lnSpcReduction="20000"/>
          </a:bodyPr>
          <a:lstStyle/>
          <a:p>
            <a:pPr indent="-331309" lvl="0" marL="457200" rtl="0" algn="l">
              <a:lnSpc>
                <a:spcPct val="115000"/>
              </a:lnSpc>
              <a:spcBef>
                <a:spcPts val="1200"/>
              </a:spcBef>
              <a:spcAft>
                <a:spcPts val="0"/>
              </a:spcAft>
              <a:buSzPct val="100000"/>
              <a:buFont typeface="Merriweather"/>
              <a:buChar char="●"/>
            </a:pPr>
            <a:r>
              <a:rPr lang="en-US" sz="3405">
                <a:latin typeface="Merriweather"/>
                <a:ea typeface="Merriweather"/>
                <a:cs typeface="Merriweather"/>
                <a:sym typeface="Merriweather"/>
              </a:rPr>
              <a:t>Quantifies Prediction Uncertainty</a:t>
            </a:r>
            <a:endParaRPr sz="3405">
              <a:latin typeface="Merriweather"/>
              <a:ea typeface="Merriweather"/>
              <a:cs typeface="Merriweather"/>
              <a:sym typeface="Merriweather"/>
            </a:endParaRPr>
          </a:p>
          <a:p>
            <a:pPr indent="-331309" lvl="1" marL="914400" rtl="0" algn="l">
              <a:lnSpc>
                <a:spcPct val="115000"/>
              </a:lnSpc>
              <a:spcBef>
                <a:spcPts val="0"/>
              </a:spcBef>
              <a:spcAft>
                <a:spcPts val="0"/>
              </a:spcAft>
              <a:buSzPct val="100000"/>
              <a:buFont typeface="Merriweather"/>
              <a:buChar char="○"/>
            </a:pPr>
            <a:r>
              <a:rPr lang="en-US" sz="3405">
                <a:latin typeface="Merriweather"/>
                <a:ea typeface="Merriweather"/>
                <a:cs typeface="Merriweather"/>
                <a:sym typeface="Merriweather"/>
              </a:rPr>
              <a:t>Runs thousands of randomized simulations to estimate a range of possible outcomes instead of a single value.</a:t>
            </a:r>
            <a:endParaRPr sz="3405">
              <a:latin typeface="Merriweather"/>
              <a:ea typeface="Merriweather"/>
              <a:cs typeface="Merriweather"/>
              <a:sym typeface="Merriweather"/>
            </a:endParaRPr>
          </a:p>
          <a:p>
            <a:pPr indent="-331309" lvl="0" marL="457200" rtl="0" algn="l">
              <a:lnSpc>
                <a:spcPct val="115000"/>
              </a:lnSpc>
              <a:spcBef>
                <a:spcPts val="0"/>
              </a:spcBef>
              <a:spcAft>
                <a:spcPts val="0"/>
              </a:spcAft>
              <a:buSzPct val="100000"/>
              <a:buFont typeface="Merriweather"/>
              <a:buChar char="●"/>
            </a:pPr>
            <a:r>
              <a:rPr lang="en-US" sz="3405">
                <a:latin typeface="Merriweather"/>
                <a:ea typeface="Merriweather"/>
                <a:cs typeface="Merriweather"/>
                <a:sym typeface="Merriweather"/>
              </a:rPr>
              <a:t>Captures Market Volatility</a:t>
            </a:r>
            <a:endParaRPr sz="3405">
              <a:latin typeface="Merriweather"/>
              <a:ea typeface="Merriweather"/>
              <a:cs typeface="Merriweather"/>
              <a:sym typeface="Merriweather"/>
            </a:endParaRPr>
          </a:p>
          <a:p>
            <a:pPr indent="-331309" lvl="1" marL="914400" rtl="0" algn="l">
              <a:lnSpc>
                <a:spcPct val="115000"/>
              </a:lnSpc>
              <a:spcBef>
                <a:spcPts val="0"/>
              </a:spcBef>
              <a:spcAft>
                <a:spcPts val="0"/>
              </a:spcAft>
              <a:buSzPct val="100000"/>
              <a:buFont typeface="Merriweather"/>
              <a:buChar char="○"/>
            </a:pPr>
            <a:r>
              <a:rPr lang="en-US" sz="3405">
                <a:latin typeface="Merriweather"/>
                <a:ea typeface="Merriweather"/>
                <a:cs typeface="Merriweather"/>
                <a:sym typeface="Merriweather"/>
              </a:rPr>
              <a:t>Models randomness in stock returns, volatility, or interest rates to reflect real-world fluctuations.</a:t>
            </a:r>
            <a:endParaRPr sz="3405">
              <a:latin typeface="Merriweather"/>
              <a:ea typeface="Merriweather"/>
              <a:cs typeface="Merriweather"/>
              <a:sym typeface="Merriweather"/>
            </a:endParaRPr>
          </a:p>
          <a:p>
            <a:pPr indent="-331309" lvl="0" marL="457200" rtl="0" algn="l">
              <a:lnSpc>
                <a:spcPct val="115000"/>
              </a:lnSpc>
              <a:spcBef>
                <a:spcPts val="0"/>
              </a:spcBef>
              <a:spcAft>
                <a:spcPts val="0"/>
              </a:spcAft>
              <a:buSzPct val="100000"/>
              <a:buFont typeface="Merriweather"/>
              <a:buChar char="●"/>
            </a:pPr>
            <a:r>
              <a:rPr lang="en-US" sz="3405">
                <a:latin typeface="Merriweather"/>
                <a:ea typeface="Merriweather"/>
                <a:cs typeface="Merriweather"/>
                <a:sym typeface="Merriweather"/>
              </a:rPr>
              <a:t>Averages Model Estimates</a:t>
            </a:r>
            <a:endParaRPr sz="3405">
              <a:latin typeface="Merriweather"/>
              <a:ea typeface="Merriweather"/>
              <a:cs typeface="Merriweather"/>
              <a:sym typeface="Merriweather"/>
            </a:endParaRPr>
          </a:p>
          <a:p>
            <a:pPr indent="-331309" lvl="1" marL="914400" rtl="0" algn="l">
              <a:lnSpc>
                <a:spcPct val="115000"/>
              </a:lnSpc>
              <a:spcBef>
                <a:spcPts val="0"/>
              </a:spcBef>
              <a:spcAft>
                <a:spcPts val="0"/>
              </a:spcAft>
              <a:buSzPct val="100000"/>
              <a:buFont typeface="Merriweather"/>
              <a:buChar char="○"/>
            </a:pPr>
            <a:r>
              <a:rPr lang="en-US" sz="3405">
                <a:latin typeface="Merriweather"/>
                <a:ea typeface="Merriweather"/>
                <a:cs typeface="Merriweather"/>
                <a:sym typeface="Merriweather"/>
              </a:rPr>
              <a:t>Generates a probability distribution of predictions, helping identify expected value and confidence intervals.</a:t>
            </a:r>
            <a:endParaRPr sz="3405">
              <a:latin typeface="Merriweather"/>
              <a:ea typeface="Merriweather"/>
              <a:cs typeface="Merriweather"/>
              <a:sym typeface="Merriweather"/>
            </a:endParaRPr>
          </a:p>
          <a:p>
            <a:pPr indent="-331309" lvl="0" marL="457200" rtl="0" algn="l">
              <a:lnSpc>
                <a:spcPct val="115000"/>
              </a:lnSpc>
              <a:spcBef>
                <a:spcPts val="0"/>
              </a:spcBef>
              <a:spcAft>
                <a:spcPts val="0"/>
              </a:spcAft>
              <a:buSzPct val="100000"/>
              <a:buFont typeface="Merriweather"/>
              <a:buChar char="●"/>
            </a:pPr>
            <a:r>
              <a:rPr lang="en-US" sz="3405">
                <a:latin typeface="Merriweather"/>
                <a:ea typeface="Merriweather"/>
                <a:cs typeface="Merriweather"/>
                <a:sym typeface="Merriweather"/>
              </a:rPr>
              <a:t>Supports Risk Assessment</a:t>
            </a:r>
            <a:endParaRPr sz="3405">
              <a:latin typeface="Merriweather"/>
              <a:ea typeface="Merriweather"/>
              <a:cs typeface="Merriweather"/>
              <a:sym typeface="Merriweather"/>
            </a:endParaRPr>
          </a:p>
          <a:p>
            <a:pPr indent="-304006" lvl="1" marL="914400" rtl="0" algn="l">
              <a:lnSpc>
                <a:spcPct val="115000"/>
              </a:lnSpc>
              <a:spcBef>
                <a:spcPts val="0"/>
              </a:spcBef>
              <a:spcAft>
                <a:spcPts val="0"/>
              </a:spcAft>
              <a:buSzPct val="73416"/>
              <a:buFont typeface="Merriweather"/>
              <a:buChar char="○"/>
            </a:pPr>
            <a:r>
              <a:rPr lang="en-US" sz="3405">
                <a:latin typeface="Merriweather"/>
                <a:ea typeface="Merriweather"/>
                <a:cs typeface="Merriweather"/>
                <a:sym typeface="Merriweather"/>
              </a:rPr>
              <a:t>Used to estimate Value at Risk (VaR), expected shortfall, and other probabilistic risk measures</a:t>
            </a:r>
            <a:r>
              <a:rPr lang="en-US" sz="2500">
                <a:latin typeface="Merriweather"/>
                <a:ea typeface="Merriweather"/>
                <a:cs typeface="Merriweather"/>
                <a:sym typeface="Merriweather"/>
              </a:rPr>
              <a:t>.</a:t>
            </a:r>
            <a:endParaRPr sz="2500">
              <a:latin typeface="Merriweather"/>
              <a:ea typeface="Merriweather"/>
              <a:cs typeface="Merriweather"/>
              <a:sym typeface="Merriweather"/>
            </a:endParaRPr>
          </a:p>
          <a:p>
            <a:pPr indent="0" lvl="0" marL="457200" rtl="0" algn="l">
              <a:lnSpc>
                <a:spcPct val="115000"/>
              </a:lnSpc>
              <a:spcBef>
                <a:spcPts val="1200"/>
              </a:spcBef>
              <a:spcAft>
                <a:spcPts val="0"/>
              </a:spcAft>
              <a:buNone/>
            </a:pPr>
            <a:r>
              <a:t/>
            </a:r>
            <a:endParaRPr sz="1920">
              <a:latin typeface="Merriweather"/>
              <a:ea typeface="Merriweather"/>
              <a:cs typeface="Merriweather"/>
              <a:sym typeface="Merriweather"/>
            </a:endParaRPr>
          </a:p>
          <a:p>
            <a:pPr indent="0" lvl="0" marL="0" rtl="0" algn="l">
              <a:spcBef>
                <a:spcPts val="1200"/>
              </a:spcBef>
              <a:spcAft>
                <a:spcPts val="200"/>
              </a:spcAft>
              <a:buNone/>
            </a:pPr>
            <a:r>
              <a:t/>
            </a:r>
            <a:endParaRPr>
              <a:latin typeface="Merriweather"/>
              <a:ea typeface="Merriweather"/>
              <a:cs typeface="Merriweather"/>
              <a:sym typeface="Merriweather"/>
            </a:endParaRPr>
          </a:p>
        </p:txBody>
      </p:sp>
      <p:pic>
        <p:nvPicPr>
          <p:cNvPr id="245" name="Google Shape;245;g36fc5189105_2_29"/>
          <p:cNvPicPr preferRelativeResize="0"/>
          <p:nvPr/>
        </p:nvPicPr>
        <p:blipFill>
          <a:blip r:embed="rId3">
            <a:alphaModFix/>
          </a:blip>
          <a:stretch>
            <a:fillRect/>
          </a:stretch>
        </p:blipFill>
        <p:spPr>
          <a:xfrm>
            <a:off x="7022050" y="1884425"/>
            <a:ext cx="5054225" cy="3162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9" name="Shape 249"/>
        <p:cNvGrpSpPr/>
        <p:nvPr/>
      </p:nvGrpSpPr>
      <p:grpSpPr>
        <a:xfrm>
          <a:off x="0" y="0"/>
          <a:ext cx="0" cy="0"/>
          <a:chOff x="0" y="0"/>
          <a:chExt cx="0" cy="0"/>
        </a:xfrm>
      </p:grpSpPr>
      <p:sp>
        <p:nvSpPr>
          <p:cNvPr id="250" name="Google Shape;250;p28"/>
          <p:cNvSpPr/>
          <p:nvPr/>
        </p:nvSpPr>
        <p:spPr>
          <a:xfrm>
            <a:off x="0" y="0"/>
            <a:ext cx="12192000" cy="4572001"/>
          </a:xfrm>
          <a:prstGeom prst="rect">
            <a:avLst/>
          </a:prstGeom>
          <a:solidFill>
            <a:srgbClr val="1482A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251" name="Google Shape;251;p28"/>
          <p:cNvSpPr/>
          <p:nvPr/>
        </p:nvSpPr>
        <p:spPr>
          <a:xfrm>
            <a:off x="-1" y="0"/>
            <a:ext cx="12192000" cy="4572001"/>
          </a:xfrm>
          <a:custGeom>
            <a:rect b="b" l="l" r="r" t="t"/>
            <a:pathLst>
              <a:path extrusionOk="0" h="4572001" w="1219200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cxnSp>
        <p:nvCxnSpPr>
          <p:cNvPr id="252" name="Google Shape;252;p28"/>
          <p:cNvCxnSpPr/>
          <p:nvPr/>
        </p:nvCxnSpPr>
        <p:spPr>
          <a:xfrm rot="10800000">
            <a:off x="8386843" y="5264106"/>
            <a:ext cx="0" cy="914400"/>
          </a:xfrm>
          <a:prstGeom prst="straightConnector1">
            <a:avLst/>
          </a:prstGeom>
          <a:noFill/>
          <a:ln cap="flat" cmpd="sng" w="19050">
            <a:solidFill>
              <a:srgbClr val="1482AB"/>
            </a:solidFill>
            <a:prstDash val="solid"/>
            <a:round/>
            <a:headEnd len="sm" w="sm" type="none"/>
            <a:tailEnd len="sm" w="sm" type="none"/>
          </a:ln>
        </p:spPr>
      </p:cxnSp>
      <p:sp>
        <p:nvSpPr>
          <p:cNvPr id="253" name="Google Shape;253;p2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254" name="Google Shape;254;p28"/>
          <p:cNvSpPr/>
          <p:nvPr/>
        </p:nvSpPr>
        <p:spPr>
          <a:xfrm>
            <a:off x="466928" y="484632"/>
            <a:ext cx="11244036" cy="588091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255" name="Google Shape;255;p28"/>
          <p:cNvSpPr txBox="1"/>
          <p:nvPr>
            <p:ph type="title"/>
          </p:nvPr>
        </p:nvSpPr>
        <p:spPr>
          <a:xfrm>
            <a:off x="4365356" y="806365"/>
            <a:ext cx="7020747" cy="522963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6600"/>
              <a:buFont typeface="Twentieth Century"/>
              <a:buNone/>
            </a:pPr>
            <a:r>
              <a:rPr lang="en-US" sz="6600"/>
              <a:t>DATASET</a:t>
            </a:r>
            <a:endParaRPr sz="6600"/>
          </a:p>
        </p:txBody>
      </p:sp>
      <p:cxnSp>
        <p:nvCxnSpPr>
          <p:cNvPr id="256" name="Google Shape;256;p28"/>
          <p:cNvCxnSpPr/>
          <p:nvPr/>
        </p:nvCxnSpPr>
        <p:spPr>
          <a:xfrm>
            <a:off x="4059935" y="1600200"/>
            <a:ext cx="0" cy="3657600"/>
          </a:xfrm>
          <a:prstGeom prst="straightConnector1">
            <a:avLst/>
          </a:prstGeom>
          <a:noFill/>
          <a:ln cap="flat" cmpd="sng" w="19050">
            <a:solidFill>
              <a:schemeClr val="accent1"/>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 name="Shape 260"/>
        <p:cNvGrpSpPr/>
        <p:nvPr/>
      </p:nvGrpSpPr>
      <p:grpSpPr>
        <a:xfrm>
          <a:off x="0" y="0"/>
          <a:ext cx="0" cy="0"/>
          <a:chOff x="0" y="0"/>
          <a:chExt cx="0" cy="0"/>
        </a:xfrm>
      </p:grpSpPr>
      <p:cxnSp>
        <p:nvCxnSpPr>
          <p:cNvPr id="261" name="Google Shape;261;p29"/>
          <p:cNvCxnSpPr/>
          <p:nvPr/>
        </p:nvCxnSpPr>
        <p:spPr>
          <a:xfrm rot="10800000">
            <a:off x="762000" y="826324"/>
            <a:ext cx="0" cy="914400"/>
          </a:xfrm>
          <a:prstGeom prst="straightConnector1">
            <a:avLst/>
          </a:prstGeom>
          <a:noFill/>
          <a:ln cap="flat" cmpd="sng" w="19050">
            <a:solidFill>
              <a:schemeClr val="accent1"/>
            </a:solidFill>
            <a:prstDash val="solid"/>
            <a:round/>
            <a:headEnd len="sm" w="sm" type="none"/>
            <a:tailEnd len="sm" w="sm" type="none"/>
          </a:ln>
        </p:spPr>
      </p:cxnSp>
      <p:sp>
        <p:nvSpPr>
          <p:cNvPr id="262" name="Google Shape;262;p2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263" name="Google Shape;263;p29"/>
          <p:cNvSpPr txBox="1"/>
          <p:nvPr/>
        </p:nvSpPr>
        <p:spPr>
          <a:xfrm>
            <a:off x="402600" y="804300"/>
            <a:ext cx="4065000" cy="5249400"/>
          </a:xfrm>
          <a:prstGeom prst="rect">
            <a:avLst/>
          </a:prstGeom>
          <a:noFill/>
          <a:ln>
            <a:noFill/>
          </a:ln>
        </p:spPr>
        <p:txBody>
          <a:bodyPr anchorCtr="0" anchor="ctr" bIns="45700" lIns="91425" spcFirstLastPara="1" rIns="91425" wrap="square" tIns="45700">
            <a:normAutofit/>
          </a:bodyPr>
          <a:lstStyle/>
          <a:p>
            <a:pPr indent="0" lvl="0" marL="0" marR="0" rtl="0" algn="r">
              <a:lnSpc>
                <a:spcPct val="80000"/>
              </a:lnSpc>
              <a:spcBef>
                <a:spcPts val="0"/>
              </a:spcBef>
              <a:spcAft>
                <a:spcPts val="0"/>
              </a:spcAft>
              <a:buClr>
                <a:srgbClr val="0C0C0C"/>
              </a:buClr>
              <a:buSzPts val="5000"/>
              <a:buFont typeface="Twentieth Century"/>
              <a:buNone/>
            </a:pPr>
            <a:r>
              <a:rPr lang="en-US" sz="4700" cap="none">
                <a:solidFill>
                  <a:srgbClr val="0C0C0C"/>
                </a:solidFill>
                <a:latin typeface="Merriweather"/>
                <a:ea typeface="Merriweather"/>
                <a:cs typeface="Merriweather"/>
                <a:sym typeface="Merriweather"/>
              </a:rPr>
              <a:t>DATA COLLECTION</a:t>
            </a:r>
            <a:endParaRPr sz="1100">
              <a:latin typeface="Merriweather"/>
              <a:ea typeface="Merriweather"/>
              <a:cs typeface="Merriweather"/>
              <a:sym typeface="Merriweather"/>
            </a:endParaRPr>
          </a:p>
        </p:txBody>
      </p:sp>
      <p:cxnSp>
        <p:nvCxnSpPr>
          <p:cNvPr id="264" name="Google Shape;264;p29"/>
          <p:cNvCxnSpPr/>
          <p:nvPr/>
        </p:nvCxnSpPr>
        <p:spPr>
          <a:xfrm>
            <a:off x="4677597" y="1600200"/>
            <a:ext cx="0" cy="3657600"/>
          </a:xfrm>
          <a:prstGeom prst="straightConnector1">
            <a:avLst/>
          </a:prstGeom>
          <a:noFill/>
          <a:ln cap="flat" cmpd="sng" w="19050">
            <a:solidFill>
              <a:schemeClr val="accent1"/>
            </a:solidFill>
            <a:prstDash val="solid"/>
            <a:round/>
            <a:headEnd len="sm" w="sm" type="none"/>
            <a:tailEnd len="sm" w="sm" type="none"/>
          </a:ln>
        </p:spPr>
      </p:cxnSp>
      <p:sp>
        <p:nvSpPr>
          <p:cNvPr id="265" name="Google Shape;265;p29"/>
          <p:cNvSpPr txBox="1"/>
          <p:nvPr>
            <p:ph idx="4294967295" type="body"/>
          </p:nvPr>
        </p:nvSpPr>
        <p:spPr>
          <a:xfrm>
            <a:off x="4999330" y="804333"/>
            <a:ext cx="6257721" cy="5249334"/>
          </a:xfrm>
          <a:prstGeom prst="rect">
            <a:avLst/>
          </a:prstGeom>
          <a:noFill/>
          <a:ln>
            <a:noFill/>
          </a:ln>
        </p:spPr>
        <p:txBody>
          <a:bodyPr anchorCtr="0" anchor="ctr" bIns="45700" lIns="45700" spcFirstLastPara="1" rIns="45700" wrap="square" tIns="45700">
            <a:normAutofit/>
          </a:bodyPr>
          <a:lstStyle/>
          <a:p>
            <a:pPr indent="-22859" lvl="1" marL="265176" rtl="0" algn="l">
              <a:lnSpc>
                <a:spcPct val="90000"/>
              </a:lnSpc>
              <a:spcBef>
                <a:spcPts val="1000"/>
              </a:spcBef>
              <a:spcAft>
                <a:spcPts val="0"/>
              </a:spcAft>
              <a:buSzPts val="1800"/>
              <a:buFont typeface="Twentieth Century"/>
              <a:buNone/>
            </a:pPr>
            <a:r>
              <a:rPr lang="en-US" sz="2200">
                <a:latin typeface="Merriweather"/>
                <a:ea typeface="Merriweather"/>
                <a:cs typeface="Merriweather"/>
                <a:sym typeface="Merriweather"/>
              </a:rPr>
              <a:t>We plan to collect our data using live financial APIs</a:t>
            </a:r>
            <a:endParaRPr sz="2200">
              <a:latin typeface="Merriweather"/>
              <a:ea typeface="Merriweather"/>
              <a:cs typeface="Merriweather"/>
              <a:sym typeface="Merriweather"/>
            </a:endParaRPr>
          </a:p>
          <a:p>
            <a:pPr indent="-368300" lvl="0" marL="457200" rtl="0" algn="l">
              <a:lnSpc>
                <a:spcPct val="90000"/>
              </a:lnSpc>
              <a:spcBef>
                <a:spcPts val="1000"/>
              </a:spcBef>
              <a:spcAft>
                <a:spcPts val="0"/>
              </a:spcAft>
              <a:buSzPts val="2200"/>
              <a:buFont typeface="Merriweather"/>
              <a:buChar char="●"/>
            </a:pPr>
            <a:r>
              <a:rPr lang="en-US">
                <a:latin typeface="Merriweather"/>
                <a:ea typeface="Merriweather"/>
                <a:cs typeface="Merriweather"/>
                <a:sym typeface="Merriweather"/>
              </a:rPr>
              <a:t>Using GET requests to the </a:t>
            </a:r>
            <a:r>
              <a:rPr lang="en-US" u="sng">
                <a:solidFill>
                  <a:schemeClr val="hlink"/>
                </a:solidFill>
                <a:latin typeface="Merriweather"/>
                <a:ea typeface="Merriweather"/>
                <a:cs typeface="Merriweather"/>
                <a:sym typeface="Merriweather"/>
                <a:hlinkClick r:id="rId3"/>
              </a:rPr>
              <a:t>Polygon.io</a:t>
            </a:r>
            <a:r>
              <a:rPr lang="en-US">
                <a:latin typeface="Merriweather"/>
                <a:ea typeface="Merriweather"/>
                <a:cs typeface="Merriweather"/>
                <a:sym typeface="Merriweather"/>
              </a:rPr>
              <a:t> API, we will </a:t>
            </a:r>
            <a:r>
              <a:rPr lang="en-US">
                <a:latin typeface="Merriweather"/>
                <a:ea typeface="Merriweather"/>
                <a:cs typeface="Merriweather"/>
                <a:sym typeface="Merriweather"/>
              </a:rPr>
              <a:t>retrieve</a:t>
            </a:r>
            <a:r>
              <a:rPr lang="en-US">
                <a:latin typeface="Merriweather"/>
                <a:ea typeface="Merriweather"/>
                <a:cs typeface="Merriweather"/>
                <a:sym typeface="Merriweather"/>
              </a:rPr>
              <a:t> 10+ years of daily historical prices for the S&amp;P 500, NASDAQ, and Dow Jones indices</a:t>
            </a:r>
            <a:endParaRPr>
              <a:latin typeface="Merriweather"/>
              <a:ea typeface="Merriweather"/>
              <a:cs typeface="Merriweather"/>
              <a:sym typeface="Merriweather"/>
            </a:endParaRPr>
          </a:p>
          <a:p>
            <a:pPr indent="-368300" lvl="0" marL="457200" rtl="0" algn="l">
              <a:lnSpc>
                <a:spcPct val="90000"/>
              </a:lnSpc>
              <a:spcBef>
                <a:spcPts val="1000"/>
              </a:spcBef>
              <a:spcAft>
                <a:spcPts val="0"/>
              </a:spcAft>
              <a:buSzPts val="2200"/>
              <a:buFont typeface="Merriweather"/>
              <a:buChar char="●"/>
            </a:pPr>
            <a:r>
              <a:rPr lang="en-US">
                <a:latin typeface="Merriweather"/>
                <a:ea typeface="Merriweather"/>
                <a:cs typeface="Merriweather"/>
                <a:sym typeface="Merriweather"/>
              </a:rPr>
              <a:t>We will decode the API response as JSON and convert it into a Pandas DataFrame, organizing columns </a:t>
            </a:r>
            <a:r>
              <a:rPr lang="en-US">
                <a:latin typeface="Merriweather"/>
                <a:ea typeface="Merriweather"/>
                <a:cs typeface="Merriweather"/>
                <a:sym typeface="Merriweather"/>
              </a:rPr>
              <a:t>with </a:t>
            </a:r>
            <a:r>
              <a:rPr i="1" lang="en-US">
                <a:latin typeface="Merriweather"/>
                <a:ea typeface="Merriweather"/>
                <a:cs typeface="Merriweather"/>
                <a:sym typeface="Merriweather"/>
              </a:rPr>
              <a:t>date, open, close, high, low, volume</a:t>
            </a:r>
            <a:endParaRPr>
              <a:latin typeface="Merriweather"/>
              <a:ea typeface="Merriweather"/>
              <a:cs typeface="Merriweather"/>
              <a:sym typeface="Merriweather"/>
            </a:endParaRPr>
          </a:p>
          <a:p>
            <a:pPr indent="-336550" lvl="0" marL="457200" rtl="0" algn="l">
              <a:lnSpc>
                <a:spcPct val="90000"/>
              </a:lnSpc>
              <a:spcBef>
                <a:spcPts val="1000"/>
              </a:spcBef>
              <a:spcAft>
                <a:spcPts val="0"/>
              </a:spcAft>
              <a:buSzPts val="1700"/>
              <a:buFont typeface="Merriweather"/>
              <a:buChar char="●"/>
            </a:pPr>
            <a:r>
              <a:rPr lang="en-US">
                <a:latin typeface="Merriweather"/>
                <a:ea typeface="Merriweather"/>
                <a:cs typeface="Merriweather"/>
                <a:sym typeface="Merriweather"/>
              </a:rPr>
              <a:t>We will then clean the data, handling any missing values or misaligned dates</a:t>
            </a:r>
            <a:endParaRPr>
              <a:latin typeface="Merriweather"/>
              <a:ea typeface="Merriweather"/>
              <a:cs typeface="Merriweather"/>
              <a:sym typeface="Merriweather"/>
            </a:endParaRPr>
          </a:p>
          <a:p>
            <a:pPr indent="-336550" lvl="0" marL="457200" rtl="0" algn="l">
              <a:lnSpc>
                <a:spcPct val="90000"/>
              </a:lnSpc>
              <a:spcBef>
                <a:spcPts val="1000"/>
              </a:spcBef>
              <a:spcAft>
                <a:spcPts val="0"/>
              </a:spcAft>
              <a:buSzPts val="1700"/>
              <a:buFont typeface="Merriweather"/>
              <a:buChar char="●"/>
            </a:pPr>
            <a:r>
              <a:rPr lang="en-US">
                <a:latin typeface="Merriweather"/>
                <a:ea typeface="Merriweather"/>
                <a:cs typeface="Merriweather"/>
                <a:sym typeface="Merriweather"/>
              </a:rPr>
              <a:t>To help with our regression analysis, we plan to calculate daily returns and percent changes for each index in our processing</a:t>
            </a:r>
            <a:endParaRPr>
              <a:latin typeface="Merriweather"/>
              <a:ea typeface="Merriweather"/>
              <a:cs typeface="Merriweather"/>
              <a:sym typeface="Merriweather"/>
            </a:endParaRPr>
          </a:p>
          <a:p>
            <a:pPr indent="-336550" lvl="0" marL="457200" rtl="0" algn="l">
              <a:lnSpc>
                <a:spcPct val="90000"/>
              </a:lnSpc>
              <a:spcBef>
                <a:spcPts val="1000"/>
              </a:spcBef>
              <a:spcAft>
                <a:spcPts val="0"/>
              </a:spcAft>
              <a:buSzPts val="1700"/>
              <a:buFont typeface="Merriweather"/>
              <a:buChar char="●"/>
            </a:pPr>
            <a:r>
              <a:rPr lang="en-US">
                <a:latin typeface="Merriweather"/>
                <a:ea typeface="Merriweather"/>
                <a:cs typeface="Merriweather"/>
                <a:sym typeface="Merriweather"/>
              </a:rPr>
              <a:t>The cleaned dataset will feed into Tableau through a live connection for visualization</a:t>
            </a:r>
            <a:endParaRPr>
              <a:latin typeface="Merriweather"/>
              <a:ea typeface="Merriweather"/>
              <a:cs typeface="Merriweather"/>
              <a:sym typeface="Merriweather"/>
            </a:endParaRPr>
          </a:p>
          <a:p>
            <a:pPr indent="0" lvl="0" marL="0" rtl="0" algn="l">
              <a:lnSpc>
                <a:spcPct val="90000"/>
              </a:lnSpc>
              <a:spcBef>
                <a:spcPts val="1000"/>
              </a:spcBef>
              <a:spcAft>
                <a:spcPts val="0"/>
              </a:spcAft>
              <a:buSzPts val="2200"/>
              <a:buNone/>
            </a:pPr>
            <a:r>
              <a:t/>
            </a:r>
            <a:endParaRPr>
              <a:latin typeface="Merriweather"/>
              <a:ea typeface="Merriweather"/>
              <a:cs typeface="Merriweather"/>
              <a:sym typeface="Merriweather"/>
            </a:endParaRPr>
          </a:p>
        </p:txBody>
      </p:sp>
      <p:sp>
        <p:nvSpPr>
          <p:cNvPr id="266" name="Google Shape;266;p29"/>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rmAutofit lnSpcReduction="10000"/>
          </a:bodyPr>
          <a:lstStyle/>
          <a:p>
            <a:pPr indent="0" lvl="0" marL="0" rtl="0" algn="l">
              <a:spcBef>
                <a:spcPts val="0"/>
              </a:spcBef>
              <a:spcAft>
                <a:spcPts val="0"/>
              </a:spcAft>
              <a:buClr>
                <a:srgbClr val="000000"/>
              </a:buClr>
              <a:buFont typeface="Arial"/>
              <a:buNone/>
            </a:pPr>
            <a:fld id="{00000000-1234-1234-1234-123412341234}" type="slidenum">
              <a:rPr lang="en-US" sz="1300">
                <a:solidFill>
                  <a:schemeClr val="dk2"/>
                </a:solidFill>
                <a:latin typeface="Roboto"/>
                <a:ea typeface="Roboto"/>
                <a:cs typeface="Roboto"/>
                <a:sym typeface="Roboto"/>
              </a:rPr>
              <a:t>‹#›</a:t>
            </a:fld>
            <a:endParaRPr sz="1300">
              <a:solidFill>
                <a:schemeClr val="dk2"/>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0" name="Shape 270"/>
        <p:cNvGrpSpPr/>
        <p:nvPr/>
      </p:nvGrpSpPr>
      <p:grpSpPr>
        <a:xfrm>
          <a:off x="0" y="0"/>
          <a:ext cx="0" cy="0"/>
          <a:chOff x="0" y="0"/>
          <a:chExt cx="0" cy="0"/>
        </a:xfrm>
      </p:grpSpPr>
      <p:cxnSp>
        <p:nvCxnSpPr>
          <p:cNvPr id="271" name="Google Shape;271;p30"/>
          <p:cNvCxnSpPr/>
          <p:nvPr/>
        </p:nvCxnSpPr>
        <p:spPr>
          <a:xfrm rot="10800000">
            <a:off x="762000" y="826324"/>
            <a:ext cx="0" cy="914400"/>
          </a:xfrm>
          <a:prstGeom prst="straightConnector1">
            <a:avLst/>
          </a:prstGeom>
          <a:noFill/>
          <a:ln cap="flat" cmpd="sng" w="19050">
            <a:solidFill>
              <a:schemeClr val="accent1"/>
            </a:solidFill>
            <a:prstDash val="solid"/>
            <a:round/>
            <a:headEnd len="sm" w="sm" type="none"/>
            <a:tailEnd len="sm" w="sm" type="none"/>
          </a:ln>
        </p:spPr>
      </p:cxnSp>
      <p:sp>
        <p:nvSpPr>
          <p:cNvPr id="272" name="Google Shape;272;p30"/>
          <p:cNvSpPr txBox="1"/>
          <p:nvPr/>
        </p:nvSpPr>
        <p:spPr>
          <a:xfrm>
            <a:off x="1024129" y="585216"/>
            <a:ext cx="4431792" cy="1499616"/>
          </a:xfrm>
          <a:prstGeom prst="rect">
            <a:avLst/>
          </a:prstGeom>
          <a:noFill/>
          <a:ln>
            <a:noFill/>
          </a:ln>
        </p:spPr>
        <p:txBody>
          <a:bodyPr anchorCtr="0" anchor="ctr" bIns="45700" lIns="91425" spcFirstLastPara="1" rIns="91425" wrap="square" tIns="45700">
            <a:normAutofit/>
          </a:bodyPr>
          <a:lstStyle/>
          <a:p>
            <a:pPr indent="0" lvl="0" marL="0" marR="0" rtl="0" algn="l">
              <a:lnSpc>
                <a:spcPct val="80000"/>
              </a:lnSpc>
              <a:spcBef>
                <a:spcPts val="0"/>
              </a:spcBef>
              <a:spcAft>
                <a:spcPts val="0"/>
              </a:spcAft>
              <a:buClr>
                <a:srgbClr val="0C0C0C"/>
              </a:buClr>
              <a:buSzPts val="5000"/>
              <a:buFont typeface="Twentieth Century"/>
              <a:buNone/>
            </a:pPr>
            <a:r>
              <a:rPr lang="en-US" sz="5000">
                <a:solidFill>
                  <a:srgbClr val="0C0C0C"/>
                </a:solidFill>
                <a:latin typeface="Merriweather"/>
                <a:ea typeface="Merriweather"/>
                <a:cs typeface="Merriweather"/>
                <a:sym typeface="Merriweather"/>
              </a:rPr>
              <a:t>Polygon.io </a:t>
            </a:r>
            <a:r>
              <a:rPr lang="en-US" sz="5000" cap="none">
                <a:solidFill>
                  <a:srgbClr val="0C0C0C"/>
                </a:solidFill>
                <a:latin typeface="Merriweather"/>
                <a:ea typeface="Merriweather"/>
                <a:cs typeface="Merriweather"/>
                <a:sym typeface="Merriweather"/>
              </a:rPr>
              <a:t>API</a:t>
            </a:r>
            <a:endParaRPr>
              <a:latin typeface="Merriweather"/>
              <a:ea typeface="Merriweather"/>
              <a:cs typeface="Merriweather"/>
              <a:sym typeface="Merriweather"/>
            </a:endParaRPr>
          </a:p>
        </p:txBody>
      </p:sp>
      <p:sp>
        <p:nvSpPr>
          <p:cNvPr id="273" name="Google Shape;273;p30"/>
          <p:cNvSpPr txBox="1"/>
          <p:nvPr>
            <p:ph idx="4294967295" type="body"/>
          </p:nvPr>
        </p:nvSpPr>
        <p:spPr>
          <a:xfrm>
            <a:off x="1024128" y="2286000"/>
            <a:ext cx="4429615" cy="3931920"/>
          </a:xfrm>
          <a:prstGeom prst="rect">
            <a:avLst/>
          </a:prstGeom>
          <a:noFill/>
          <a:ln>
            <a:noFill/>
          </a:ln>
        </p:spPr>
        <p:txBody>
          <a:bodyPr anchorCtr="0" anchor="t" bIns="45700" lIns="45700" spcFirstLastPara="1" rIns="45700" wrap="square" tIns="45700">
            <a:normAutofit/>
          </a:bodyPr>
          <a:lstStyle/>
          <a:p>
            <a:pPr indent="0" lvl="0" marL="0" rtl="0" algn="l">
              <a:lnSpc>
                <a:spcPct val="150000"/>
              </a:lnSpc>
              <a:spcBef>
                <a:spcPts val="1400"/>
              </a:spcBef>
              <a:spcAft>
                <a:spcPts val="0"/>
              </a:spcAft>
              <a:buNone/>
            </a:pPr>
            <a:r>
              <a:rPr lang="en-US" sz="1800">
                <a:latin typeface="Merriweather"/>
                <a:ea typeface="Merriweather"/>
                <a:cs typeface="Merriweather"/>
                <a:sym typeface="Merriweather"/>
              </a:rPr>
              <a:t>Retrieved</a:t>
            </a:r>
            <a:r>
              <a:rPr lang="en-US" sz="1800">
                <a:latin typeface="Merriweather"/>
                <a:ea typeface="Merriweather"/>
                <a:cs typeface="Merriweather"/>
                <a:sym typeface="Merriweather"/>
              </a:rPr>
              <a:t> data using a GET request with Bearer token</a:t>
            </a:r>
            <a:endParaRPr sz="1800">
              <a:latin typeface="Merriweather"/>
              <a:ea typeface="Merriweather"/>
              <a:cs typeface="Merriweather"/>
              <a:sym typeface="Merriweather"/>
            </a:endParaRPr>
          </a:p>
          <a:p>
            <a:pPr indent="0" lvl="0" marL="0" rtl="0" algn="l">
              <a:lnSpc>
                <a:spcPct val="150000"/>
              </a:lnSpc>
              <a:spcBef>
                <a:spcPts val="1400"/>
              </a:spcBef>
              <a:spcAft>
                <a:spcPts val="0"/>
              </a:spcAft>
              <a:buNone/>
            </a:pPr>
            <a:r>
              <a:rPr lang="en-US" sz="1800">
                <a:latin typeface="Merriweather"/>
                <a:ea typeface="Merriweather"/>
                <a:cs typeface="Merriweather"/>
                <a:sym typeface="Merriweather"/>
              </a:rPr>
              <a:t>Shows payout trends across companies</a:t>
            </a:r>
            <a:endParaRPr sz="1800">
              <a:latin typeface="Merriweather"/>
              <a:ea typeface="Merriweather"/>
              <a:cs typeface="Merriweather"/>
              <a:sym typeface="Merriweather"/>
            </a:endParaRPr>
          </a:p>
          <a:p>
            <a:pPr indent="0" lvl="0" marL="0" rtl="0" algn="l">
              <a:lnSpc>
                <a:spcPct val="150000"/>
              </a:lnSpc>
              <a:spcBef>
                <a:spcPts val="1400"/>
              </a:spcBef>
              <a:spcAft>
                <a:spcPts val="0"/>
              </a:spcAft>
              <a:buNone/>
            </a:pPr>
            <a:r>
              <a:rPr lang="en-US" sz="1800">
                <a:latin typeface="Merriweather"/>
                <a:ea typeface="Merriweather"/>
                <a:cs typeface="Merriweather"/>
                <a:sym typeface="Merriweather"/>
              </a:rPr>
              <a:t>Adds context to index performance</a:t>
            </a:r>
            <a:endParaRPr sz="1800">
              <a:latin typeface="Merriweather"/>
              <a:ea typeface="Merriweather"/>
              <a:cs typeface="Merriweather"/>
              <a:sym typeface="Merriweather"/>
            </a:endParaRPr>
          </a:p>
          <a:p>
            <a:pPr indent="0" lvl="0" marL="0" rtl="0" algn="l">
              <a:spcBef>
                <a:spcPts val="1400"/>
              </a:spcBef>
              <a:spcAft>
                <a:spcPts val="0"/>
              </a:spcAft>
              <a:buNone/>
            </a:pPr>
            <a:r>
              <a:t/>
            </a:r>
            <a:endParaRPr sz="1800">
              <a:latin typeface="Merriweather"/>
              <a:ea typeface="Merriweather"/>
              <a:cs typeface="Merriweather"/>
              <a:sym typeface="Merriweather"/>
            </a:endParaRPr>
          </a:p>
        </p:txBody>
      </p:sp>
      <p:sp>
        <p:nvSpPr>
          <p:cNvPr id="274" name="Google Shape;274;p30"/>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rmAutofit lnSpcReduction="10000"/>
          </a:bodyPr>
          <a:lstStyle/>
          <a:p>
            <a:pPr indent="0" lvl="0" marL="0" rtl="0" algn="l">
              <a:spcBef>
                <a:spcPts val="0"/>
              </a:spcBef>
              <a:spcAft>
                <a:spcPts val="0"/>
              </a:spcAft>
              <a:buClr>
                <a:srgbClr val="000000"/>
              </a:buClr>
              <a:buFont typeface="Arial"/>
              <a:buNone/>
            </a:pPr>
            <a:fld id="{00000000-1234-1234-1234-123412341234}" type="slidenum">
              <a:rPr lang="en-US" sz="1300">
                <a:solidFill>
                  <a:schemeClr val="dk2"/>
                </a:solidFill>
                <a:latin typeface="Roboto"/>
                <a:ea typeface="Roboto"/>
                <a:cs typeface="Roboto"/>
                <a:sym typeface="Roboto"/>
              </a:rPr>
              <a:t>‹#›</a:t>
            </a:fld>
            <a:endParaRPr sz="1300">
              <a:solidFill>
                <a:schemeClr val="dk2"/>
              </a:solidFill>
              <a:latin typeface="Roboto"/>
              <a:ea typeface="Roboto"/>
              <a:cs typeface="Roboto"/>
              <a:sym typeface="Roboto"/>
            </a:endParaRPr>
          </a:p>
        </p:txBody>
      </p:sp>
      <p:pic>
        <p:nvPicPr>
          <p:cNvPr id="275" name="Google Shape;275;p30"/>
          <p:cNvPicPr preferRelativeResize="0"/>
          <p:nvPr/>
        </p:nvPicPr>
        <p:blipFill>
          <a:blip r:embed="rId3">
            <a:alphaModFix/>
          </a:blip>
          <a:stretch>
            <a:fillRect/>
          </a:stretch>
        </p:blipFill>
        <p:spPr>
          <a:xfrm>
            <a:off x="5574496" y="786875"/>
            <a:ext cx="6431279" cy="52842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9" name="Shape 279"/>
        <p:cNvGrpSpPr/>
        <p:nvPr/>
      </p:nvGrpSpPr>
      <p:grpSpPr>
        <a:xfrm>
          <a:off x="0" y="0"/>
          <a:ext cx="0" cy="0"/>
          <a:chOff x="0" y="0"/>
          <a:chExt cx="0" cy="0"/>
        </a:xfrm>
      </p:grpSpPr>
      <p:cxnSp>
        <p:nvCxnSpPr>
          <p:cNvPr id="280" name="Google Shape;280;p31"/>
          <p:cNvCxnSpPr/>
          <p:nvPr/>
        </p:nvCxnSpPr>
        <p:spPr>
          <a:xfrm rot="10800000">
            <a:off x="762000" y="826324"/>
            <a:ext cx="0" cy="914400"/>
          </a:xfrm>
          <a:prstGeom prst="straightConnector1">
            <a:avLst/>
          </a:prstGeom>
          <a:noFill/>
          <a:ln cap="flat" cmpd="sng" w="19050">
            <a:solidFill>
              <a:schemeClr val="accent1"/>
            </a:solidFill>
            <a:prstDash val="solid"/>
            <a:round/>
            <a:headEnd len="sm" w="sm" type="none"/>
            <a:tailEnd len="sm" w="sm" type="none"/>
          </a:ln>
        </p:spPr>
      </p:cxnSp>
      <p:sp>
        <p:nvSpPr>
          <p:cNvPr id="281" name="Google Shape;281;p31"/>
          <p:cNvSpPr txBox="1"/>
          <p:nvPr>
            <p:ph type="title"/>
          </p:nvPr>
        </p:nvSpPr>
        <p:spPr>
          <a:xfrm>
            <a:off x="1024123" y="585225"/>
            <a:ext cx="5268600" cy="14685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4000"/>
              <a:buFont typeface="Twentieth Century"/>
              <a:buNone/>
            </a:pPr>
            <a:r>
              <a:rPr lang="en-US"/>
              <a:t>THE DATA MODEL </a:t>
            </a:r>
            <a:endParaRPr/>
          </a:p>
        </p:txBody>
      </p:sp>
      <p:pic>
        <p:nvPicPr>
          <p:cNvPr id="282" name="Google Shape;282;p31" title="Blank diagram (2).png"/>
          <p:cNvPicPr preferRelativeResize="0"/>
          <p:nvPr/>
        </p:nvPicPr>
        <p:blipFill rotWithShape="1">
          <a:blip r:embed="rId3">
            <a:alphaModFix/>
          </a:blip>
          <a:srcRect b="5642" l="2693" r="17139" t="9251"/>
          <a:stretch/>
        </p:blipFill>
        <p:spPr>
          <a:xfrm>
            <a:off x="1024125" y="1740725"/>
            <a:ext cx="8661100" cy="4516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01" name="Shape 101"/>
        <p:cNvGrpSpPr/>
        <p:nvPr/>
      </p:nvGrpSpPr>
      <p:grpSpPr>
        <a:xfrm>
          <a:off x="0" y="0"/>
          <a:ext cx="0" cy="0"/>
          <a:chOff x="0" y="0"/>
          <a:chExt cx="0" cy="0"/>
        </a:xfrm>
      </p:grpSpPr>
      <p:sp>
        <p:nvSpPr>
          <p:cNvPr id="102" name="Google Shape;102;g36fc104f747_1_6"/>
          <p:cNvSpPr txBox="1"/>
          <p:nvPr>
            <p:ph idx="12" type="sldNum"/>
          </p:nvPr>
        </p:nvSpPr>
        <p:spPr>
          <a:xfrm>
            <a:off x="10837333" y="6470704"/>
            <a:ext cx="973800" cy="274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sz="1600"/>
              <a:t>‹#›</a:t>
            </a:fld>
            <a:endParaRPr sz="1600"/>
          </a:p>
        </p:txBody>
      </p:sp>
      <p:sp>
        <p:nvSpPr>
          <p:cNvPr id="103" name="Google Shape;103;g36fc104f747_1_6"/>
          <p:cNvSpPr txBox="1"/>
          <p:nvPr/>
        </p:nvSpPr>
        <p:spPr>
          <a:xfrm>
            <a:off x="991393" y="1045400"/>
            <a:ext cx="10530000" cy="549000"/>
          </a:xfrm>
          <a:prstGeom prst="rect">
            <a:avLst/>
          </a:prstGeom>
          <a:noFill/>
          <a:ln>
            <a:noFill/>
          </a:ln>
        </p:spPr>
        <p:txBody>
          <a:bodyPr anchorCtr="0" anchor="ctr" bIns="45700" lIns="91425" spcFirstLastPara="1" rIns="91425" wrap="square" tIns="45700">
            <a:noAutofit/>
          </a:bodyPr>
          <a:lstStyle/>
          <a:p>
            <a:pPr indent="0" lvl="0" marL="0" marR="0" rtl="0" algn="l">
              <a:lnSpc>
                <a:spcPct val="70000"/>
              </a:lnSpc>
              <a:spcBef>
                <a:spcPts val="0"/>
              </a:spcBef>
              <a:spcAft>
                <a:spcPts val="0"/>
              </a:spcAft>
              <a:buClr>
                <a:srgbClr val="0B49CB"/>
              </a:buClr>
              <a:buSzPts val="4000"/>
              <a:buFont typeface="Arial"/>
              <a:buNone/>
            </a:pPr>
            <a:r>
              <a:rPr lang="en-US" sz="4600">
                <a:solidFill>
                  <a:schemeClr val="lt1"/>
                </a:solidFill>
                <a:latin typeface="Merriweather"/>
                <a:ea typeface="Merriweather"/>
                <a:cs typeface="Merriweather"/>
                <a:sym typeface="Merriweather"/>
              </a:rPr>
              <a:t>Agenda</a:t>
            </a:r>
            <a:endParaRPr sz="4600">
              <a:solidFill>
                <a:schemeClr val="lt1"/>
              </a:solidFill>
              <a:latin typeface="Merriweather SemiBold"/>
              <a:ea typeface="Merriweather SemiBold"/>
              <a:cs typeface="Merriweather SemiBold"/>
              <a:sym typeface="Merriweather SemiBold"/>
            </a:endParaRPr>
          </a:p>
        </p:txBody>
      </p:sp>
      <p:sp>
        <p:nvSpPr>
          <p:cNvPr id="104" name="Google Shape;104;g36fc104f747_1_6"/>
          <p:cNvSpPr txBox="1"/>
          <p:nvPr/>
        </p:nvSpPr>
        <p:spPr>
          <a:xfrm>
            <a:off x="991400" y="1909700"/>
            <a:ext cx="10275900" cy="4226700"/>
          </a:xfrm>
          <a:prstGeom prst="rect">
            <a:avLst/>
          </a:prstGeom>
          <a:noFill/>
          <a:ln>
            <a:noFill/>
          </a:ln>
        </p:spPr>
        <p:txBody>
          <a:bodyPr anchorCtr="0" anchor="t" bIns="91425" lIns="91425" spcFirstLastPara="1" rIns="91425" wrap="square" tIns="91425">
            <a:noAutofit/>
          </a:bodyPr>
          <a:lstStyle/>
          <a:p>
            <a:pPr indent="-406400" lvl="0" marL="457200" rtl="0" algn="l">
              <a:lnSpc>
                <a:spcPct val="200000"/>
              </a:lnSpc>
              <a:spcBef>
                <a:spcPts val="0"/>
              </a:spcBef>
              <a:spcAft>
                <a:spcPts val="0"/>
              </a:spcAft>
              <a:buClr>
                <a:schemeClr val="lt1"/>
              </a:buClr>
              <a:buSzPts val="2800"/>
              <a:buFont typeface="Merriweather"/>
              <a:buAutoNum type="arabicPeriod"/>
            </a:pPr>
            <a:r>
              <a:rPr lang="en-US" sz="2800">
                <a:solidFill>
                  <a:schemeClr val="lt1"/>
                </a:solidFill>
                <a:latin typeface="Merriweather"/>
                <a:ea typeface="Merriweather"/>
                <a:cs typeface="Merriweather"/>
                <a:sym typeface="Merriweather"/>
              </a:rPr>
              <a:t>Introduction and Problem Statement</a:t>
            </a:r>
            <a:endParaRPr sz="2800">
              <a:solidFill>
                <a:schemeClr val="lt1"/>
              </a:solidFill>
              <a:latin typeface="Merriweather"/>
              <a:ea typeface="Merriweather"/>
              <a:cs typeface="Merriweather"/>
              <a:sym typeface="Merriweather"/>
            </a:endParaRPr>
          </a:p>
          <a:p>
            <a:pPr indent="-406400" lvl="0" marL="457200" rtl="0" algn="l">
              <a:lnSpc>
                <a:spcPct val="200000"/>
              </a:lnSpc>
              <a:spcBef>
                <a:spcPts val="0"/>
              </a:spcBef>
              <a:spcAft>
                <a:spcPts val="0"/>
              </a:spcAft>
              <a:buClr>
                <a:schemeClr val="lt1"/>
              </a:buClr>
              <a:buSzPts val="2800"/>
              <a:buFont typeface="Merriweather"/>
              <a:buAutoNum type="arabicPeriod"/>
            </a:pPr>
            <a:r>
              <a:rPr lang="en-US" sz="2800">
                <a:solidFill>
                  <a:schemeClr val="lt1"/>
                </a:solidFill>
                <a:latin typeface="Merriweather"/>
                <a:ea typeface="Merriweather"/>
                <a:cs typeface="Merriweather"/>
                <a:sym typeface="Merriweather"/>
              </a:rPr>
              <a:t>Method and Process</a:t>
            </a:r>
            <a:endParaRPr sz="2800">
              <a:solidFill>
                <a:schemeClr val="lt1"/>
              </a:solidFill>
              <a:latin typeface="Merriweather"/>
              <a:ea typeface="Merriweather"/>
              <a:cs typeface="Merriweather"/>
              <a:sym typeface="Merriweather"/>
            </a:endParaRPr>
          </a:p>
          <a:p>
            <a:pPr indent="-406400" lvl="0" marL="457200" rtl="0" algn="l">
              <a:lnSpc>
                <a:spcPct val="200000"/>
              </a:lnSpc>
              <a:spcBef>
                <a:spcPts val="0"/>
              </a:spcBef>
              <a:spcAft>
                <a:spcPts val="0"/>
              </a:spcAft>
              <a:buClr>
                <a:schemeClr val="lt1"/>
              </a:buClr>
              <a:buSzPts val="2800"/>
              <a:buFont typeface="Merriweather"/>
              <a:buAutoNum type="arabicPeriod"/>
            </a:pPr>
            <a:r>
              <a:rPr lang="en-US" sz="2800">
                <a:solidFill>
                  <a:schemeClr val="lt1"/>
                </a:solidFill>
                <a:latin typeface="Merriweather"/>
                <a:ea typeface="Merriweather"/>
                <a:cs typeface="Merriweather"/>
                <a:sym typeface="Merriweather"/>
              </a:rPr>
              <a:t>Data Collection</a:t>
            </a:r>
            <a:endParaRPr sz="2800">
              <a:solidFill>
                <a:schemeClr val="lt1"/>
              </a:solidFill>
              <a:latin typeface="Merriweather"/>
              <a:ea typeface="Merriweather"/>
              <a:cs typeface="Merriweather"/>
              <a:sym typeface="Merriweather"/>
            </a:endParaRPr>
          </a:p>
          <a:p>
            <a:pPr indent="-406400" lvl="0" marL="457200" rtl="0" algn="l">
              <a:lnSpc>
                <a:spcPct val="200000"/>
              </a:lnSpc>
              <a:spcBef>
                <a:spcPts val="0"/>
              </a:spcBef>
              <a:spcAft>
                <a:spcPts val="0"/>
              </a:spcAft>
              <a:buClr>
                <a:schemeClr val="lt1"/>
              </a:buClr>
              <a:buSzPts val="2800"/>
              <a:buFont typeface="Merriweather"/>
              <a:buAutoNum type="arabicPeriod"/>
            </a:pPr>
            <a:r>
              <a:rPr lang="en-US" sz="2800">
                <a:solidFill>
                  <a:schemeClr val="lt1"/>
                </a:solidFill>
                <a:latin typeface="Merriweather"/>
                <a:ea typeface="Merriweather"/>
                <a:cs typeface="Merriweather"/>
                <a:sym typeface="Merriweather"/>
              </a:rPr>
              <a:t>Modeling or Analytical Approach</a:t>
            </a:r>
            <a:endParaRPr sz="2800">
              <a:solidFill>
                <a:schemeClr val="lt1"/>
              </a:solidFill>
              <a:latin typeface="Merriweather"/>
              <a:ea typeface="Merriweather"/>
              <a:cs typeface="Merriweather"/>
              <a:sym typeface="Merriweather"/>
            </a:endParaRPr>
          </a:p>
          <a:p>
            <a:pPr indent="-406400" lvl="0" marL="457200" rtl="0" algn="l">
              <a:lnSpc>
                <a:spcPct val="200000"/>
              </a:lnSpc>
              <a:spcBef>
                <a:spcPts val="0"/>
              </a:spcBef>
              <a:spcAft>
                <a:spcPts val="0"/>
              </a:spcAft>
              <a:buClr>
                <a:schemeClr val="lt1"/>
              </a:buClr>
              <a:buSzPts val="2800"/>
              <a:buFont typeface="Merriweather"/>
              <a:buAutoNum type="arabicPeriod"/>
            </a:pPr>
            <a:r>
              <a:rPr lang="en-US" sz="2800">
                <a:solidFill>
                  <a:schemeClr val="lt1"/>
                </a:solidFill>
                <a:latin typeface="Merriweather"/>
                <a:ea typeface="Merriweather"/>
                <a:cs typeface="Merriweather"/>
                <a:sym typeface="Merriweather"/>
              </a:rPr>
              <a:t>Presenting Insights</a:t>
            </a:r>
            <a:endParaRPr sz="2800">
              <a:solidFill>
                <a:schemeClr val="lt1"/>
              </a:solidFill>
              <a:latin typeface="Merriweather"/>
              <a:ea typeface="Merriweather"/>
              <a:cs typeface="Merriweather"/>
              <a:sym typeface="Merriweathe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 name="Shape 286"/>
        <p:cNvGrpSpPr/>
        <p:nvPr/>
      </p:nvGrpSpPr>
      <p:grpSpPr>
        <a:xfrm>
          <a:off x="0" y="0"/>
          <a:ext cx="0" cy="0"/>
          <a:chOff x="0" y="0"/>
          <a:chExt cx="0" cy="0"/>
        </a:xfrm>
      </p:grpSpPr>
      <p:sp>
        <p:nvSpPr>
          <p:cNvPr id="287" name="Google Shape;287;p32"/>
          <p:cNvSpPr/>
          <p:nvPr/>
        </p:nvSpPr>
        <p:spPr>
          <a:xfrm>
            <a:off x="0" y="0"/>
            <a:ext cx="12192000" cy="4572001"/>
          </a:xfrm>
          <a:prstGeom prst="rect">
            <a:avLst/>
          </a:prstGeom>
          <a:solidFill>
            <a:srgbClr val="1482A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288" name="Google Shape;288;p32"/>
          <p:cNvSpPr/>
          <p:nvPr/>
        </p:nvSpPr>
        <p:spPr>
          <a:xfrm>
            <a:off x="-1" y="0"/>
            <a:ext cx="12192000" cy="4572001"/>
          </a:xfrm>
          <a:custGeom>
            <a:rect b="b" l="l" r="r" t="t"/>
            <a:pathLst>
              <a:path extrusionOk="0" h="4572001" w="1219200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cxnSp>
        <p:nvCxnSpPr>
          <p:cNvPr id="289" name="Google Shape;289;p32"/>
          <p:cNvCxnSpPr/>
          <p:nvPr/>
        </p:nvCxnSpPr>
        <p:spPr>
          <a:xfrm rot="10800000">
            <a:off x="8386843" y="5264106"/>
            <a:ext cx="0" cy="914400"/>
          </a:xfrm>
          <a:prstGeom prst="straightConnector1">
            <a:avLst/>
          </a:prstGeom>
          <a:noFill/>
          <a:ln cap="flat" cmpd="sng" w="19050">
            <a:solidFill>
              <a:srgbClr val="1482AB"/>
            </a:solidFill>
            <a:prstDash val="solid"/>
            <a:round/>
            <a:headEnd len="sm" w="sm" type="none"/>
            <a:tailEnd len="sm" w="sm" type="none"/>
          </a:ln>
        </p:spPr>
      </p:cxnSp>
      <p:sp>
        <p:nvSpPr>
          <p:cNvPr id="290" name="Google Shape;290;p32"/>
          <p:cNvSpPr/>
          <p:nvPr/>
        </p:nvSpPr>
        <p:spPr>
          <a:xfrm>
            <a:off x="0" y="0"/>
            <a:ext cx="12188726" cy="685897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291" name="Google Shape;291;p32"/>
          <p:cNvSpPr/>
          <p:nvPr/>
        </p:nvSpPr>
        <p:spPr>
          <a:xfrm>
            <a:off x="505464" y="484632"/>
            <a:ext cx="7453538" cy="588091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wentieth Century"/>
              <a:ea typeface="Twentieth Century"/>
              <a:cs typeface="Twentieth Century"/>
              <a:sym typeface="Twentieth Century"/>
            </a:endParaRPr>
          </a:p>
        </p:txBody>
      </p:sp>
      <p:sp>
        <p:nvSpPr>
          <p:cNvPr id="292" name="Google Shape;292;p32"/>
          <p:cNvSpPr txBox="1"/>
          <p:nvPr>
            <p:ph type="title"/>
          </p:nvPr>
        </p:nvSpPr>
        <p:spPr>
          <a:xfrm>
            <a:off x="990096" y="977900"/>
            <a:ext cx="6539558" cy="3327734"/>
          </a:xfrm>
          <a:prstGeom prst="rect">
            <a:avLst/>
          </a:prstGeom>
          <a:noFill/>
          <a:ln>
            <a:noFill/>
          </a:ln>
        </p:spPr>
        <p:txBody>
          <a:bodyPr anchorCtr="0" anchor="b" bIns="45700" lIns="91425" spcFirstLastPara="1" rIns="91425" wrap="square" tIns="45700">
            <a:normAutofit/>
          </a:bodyPr>
          <a:lstStyle/>
          <a:p>
            <a:pPr indent="0" lvl="0" marL="0" rtl="0" algn="r">
              <a:lnSpc>
                <a:spcPct val="80000"/>
              </a:lnSpc>
              <a:spcBef>
                <a:spcPts val="0"/>
              </a:spcBef>
              <a:spcAft>
                <a:spcPts val="0"/>
              </a:spcAft>
              <a:buClr>
                <a:srgbClr val="0C0C0C"/>
              </a:buClr>
              <a:buSzPts val="5400"/>
              <a:buFont typeface="Twentieth Century"/>
              <a:buNone/>
            </a:pPr>
            <a:r>
              <a:rPr lang="en-US" sz="5400"/>
              <a:t>BUSINESS INTELLIGENCE</a:t>
            </a:r>
            <a:endParaRPr/>
          </a:p>
        </p:txBody>
      </p:sp>
      <p:cxnSp>
        <p:nvCxnSpPr>
          <p:cNvPr id="293" name="Google Shape;293;p32"/>
          <p:cNvCxnSpPr/>
          <p:nvPr/>
        </p:nvCxnSpPr>
        <p:spPr>
          <a:xfrm>
            <a:off x="2158680" y="4476657"/>
            <a:ext cx="5370974" cy="0"/>
          </a:xfrm>
          <a:prstGeom prst="straightConnector1">
            <a:avLst/>
          </a:prstGeom>
          <a:noFill/>
          <a:ln cap="flat" cmpd="sng" w="19050">
            <a:solidFill>
              <a:srgbClr val="1482AB"/>
            </a:solidFill>
            <a:prstDash val="solid"/>
            <a:round/>
            <a:headEnd len="sm" w="sm" type="none"/>
            <a:tailEnd len="sm" w="sm" type="none"/>
          </a:ln>
        </p:spPr>
      </p:cxnSp>
      <p:sp>
        <p:nvSpPr>
          <p:cNvPr id="294" name="Google Shape;294;p32"/>
          <p:cNvSpPr/>
          <p:nvPr/>
        </p:nvSpPr>
        <p:spPr>
          <a:xfrm>
            <a:off x="8119870" y="484632"/>
            <a:ext cx="3584224" cy="588091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wentieth Century"/>
              <a:ea typeface="Twentieth Century"/>
              <a:cs typeface="Twentieth Century"/>
              <a:sym typeface="Twentieth Centur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292"/>
                                        </p:tgtEl>
                                        <p:attrNameLst>
                                          <p:attrName>style.visibility</p:attrName>
                                        </p:attrNameLst>
                                      </p:cBhvr>
                                      <p:to>
                                        <p:strVal val="visible"/>
                                      </p:to>
                                    </p:set>
                                    <p:animEffect filter="fade" transition="in">
                                      <p:cBhvr>
                                        <p:cTn dur="400"/>
                                        <p:tgtEl>
                                          <p:spTgt spid="2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 name="Shape 298"/>
        <p:cNvGrpSpPr/>
        <p:nvPr/>
      </p:nvGrpSpPr>
      <p:grpSpPr>
        <a:xfrm>
          <a:off x="0" y="0"/>
          <a:ext cx="0" cy="0"/>
          <a:chOff x="0" y="0"/>
          <a:chExt cx="0" cy="0"/>
        </a:xfrm>
      </p:grpSpPr>
      <p:sp>
        <p:nvSpPr>
          <p:cNvPr id="299" name="Google Shape;299;p33"/>
          <p:cNvSpPr/>
          <p:nvPr/>
        </p:nvSpPr>
        <p:spPr>
          <a:xfrm>
            <a:off x="0" y="0"/>
            <a:ext cx="12192000" cy="4572001"/>
          </a:xfrm>
          <a:prstGeom prst="rect">
            <a:avLst/>
          </a:prstGeom>
          <a:solidFill>
            <a:srgbClr val="1482A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300" name="Google Shape;300;p33"/>
          <p:cNvSpPr/>
          <p:nvPr/>
        </p:nvSpPr>
        <p:spPr>
          <a:xfrm>
            <a:off x="-1" y="0"/>
            <a:ext cx="12192000" cy="4572001"/>
          </a:xfrm>
          <a:custGeom>
            <a:rect b="b" l="l" r="r" t="t"/>
            <a:pathLst>
              <a:path extrusionOk="0" h="4572001" w="1219200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cxnSp>
        <p:nvCxnSpPr>
          <p:cNvPr id="301" name="Google Shape;301;p33"/>
          <p:cNvCxnSpPr/>
          <p:nvPr/>
        </p:nvCxnSpPr>
        <p:spPr>
          <a:xfrm rot="10800000">
            <a:off x="8386843" y="5264106"/>
            <a:ext cx="0" cy="914400"/>
          </a:xfrm>
          <a:prstGeom prst="straightConnector1">
            <a:avLst/>
          </a:prstGeom>
          <a:noFill/>
          <a:ln cap="flat" cmpd="sng" w="19050">
            <a:solidFill>
              <a:srgbClr val="1482AB"/>
            </a:solidFill>
            <a:prstDash val="solid"/>
            <a:round/>
            <a:headEnd len="sm" w="sm" type="none"/>
            <a:tailEnd len="sm" w="sm" type="none"/>
          </a:ln>
        </p:spPr>
      </p:cxnSp>
      <p:sp>
        <p:nvSpPr>
          <p:cNvPr id="302" name="Google Shape;302;p3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303" name="Google Shape;303;p33"/>
          <p:cNvSpPr/>
          <p:nvPr/>
        </p:nvSpPr>
        <p:spPr>
          <a:xfrm>
            <a:off x="484632" y="486184"/>
            <a:ext cx="3248522" cy="5885632"/>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304" name="Google Shape;304;p33"/>
          <p:cNvSpPr txBox="1"/>
          <p:nvPr>
            <p:ph idx="1" type="body"/>
          </p:nvPr>
        </p:nvSpPr>
        <p:spPr>
          <a:xfrm>
            <a:off x="768485" y="858475"/>
            <a:ext cx="2629727" cy="514105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200"/>
              </a:spcAft>
              <a:buClr>
                <a:schemeClr val="accent1"/>
              </a:buClr>
              <a:buSzPts val="2400"/>
              <a:buNone/>
            </a:pPr>
            <a:r>
              <a:rPr lang="en-US" sz="2400">
                <a:solidFill>
                  <a:schemeClr val="lt1"/>
                </a:solidFill>
              </a:rPr>
              <a:t>Business Intelligence Dashboard</a:t>
            </a:r>
            <a:endParaRPr/>
          </a:p>
        </p:txBody>
      </p:sp>
      <p:sp>
        <p:nvSpPr>
          <p:cNvPr id="305" name="Google Shape;305;p33"/>
          <p:cNvSpPr/>
          <p:nvPr/>
        </p:nvSpPr>
        <p:spPr>
          <a:xfrm>
            <a:off x="3897745" y="486184"/>
            <a:ext cx="7794722" cy="5885631"/>
          </a:xfrm>
          <a:prstGeom prst="rect">
            <a:avLst/>
          </a:prstGeom>
          <a:solidFill>
            <a:schemeClr val="accent1">
              <a:alpha val="6862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306" name="Google Shape;306;p33"/>
          <p:cNvSpPr txBox="1"/>
          <p:nvPr>
            <p:ph type="title"/>
          </p:nvPr>
        </p:nvSpPr>
        <p:spPr>
          <a:xfrm>
            <a:off x="4299626" y="858475"/>
            <a:ext cx="6984459" cy="514105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SzPct val="52380"/>
              <a:buNone/>
            </a:pPr>
            <a:r>
              <a:rPr lang="en-US" sz="2100">
                <a:solidFill>
                  <a:schemeClr val="lt1"/>
                </a:solidFill>
              </a:rPr>
              <a:t>Our Tableau dashboard will visualize key insights from the Index, DailyPrice, ReturnSeries, ForecastResult, and ModelMetrics tables.</a:t>
            </a:r>
            <a:endParaRPr sz="2100">
              <a:solidFill>
                <a:schemeClr val="lt1"/>
              </a:solidFill>
            </a:endParaRPr>
          </a:p>
          <a:p>
            <a:pPr indent="0" lvl="0" marL="0" rtl="0" algn="l">
              <a:lnSpc>
                <a:spcPct val="100000"/>
              </a:lnSpc>
              <a:spcBef>
                <a:spcPts val="0"/>
              </a:spcBef>
              <a:spcAft>
                <a:spcPts val="0"/>
              </a:spcAft>
              <a:buSzPct val="52380"/>
              <a:buNone/>
            </a:pPr>
            <a:r>
              <a:rPr lang="en-US" sz="2100">
                <a:solidFill>
                  <a:schemeClr val="lt1"/>
                </a:solidFill>
              </a:rPr>
              <a:t>Each worksheet will connect to our PostgreSQL database for live analysis</a:t>
            </a:r>
            <a:endParaRPr sz="2100">
              <a:solidFill>
                <a:schemeClr val="lt1"/>
              </a:solidFill>
            </a:endParaRPr>
          </a:p>
          <a:p>
            <a:pPr indent="0" lvl="0" marL="0" rtl="0" algn="l">
              <a:lnSpc>
                <a:spcPct val="100000"/>
              </a:lnSpc>
              <a:spcBef>
                <a:spcPts val="0"/>
              </a:spcBef>
              <a:spcAft>
                <a:spcPts val="0"/>
              </a:spcAft>
              <a:buNone/>
            </a:pPr>
            <a:r>
              <a:rPr lang="en-US" sz="2100">
                <a:solidFill>
                  <a:schemeClr val="lt1"/>
                </a:solidFill>
              </a:rPr>
              <a:t>We will fill the dashboard with:</a:t>
            </a:r>
            <a:endParaRPr sz="2100">
              <a:solidFill>
                <a:schemeClr val="lt1"/>
              </a:solidFill>
            </a:endParaRPr>
          </a:p>
          <a:p>
            <a:pPr indent="-348615" lvl="0" marL="457200" rtl="0" algn="l">
              <a:lnSpc>
                <a:spcPct val="100000"/>
              </a:lnSpc>
              <a:spcBef>
                <a:spcPts val="0"/>
              </a:spcBef>
              <a:spcAft>
                <a:spcPts val="0"/>
              </a:spcAft>
              <a:buClr>
                <a:schemeClr val="lt1"/>
              </a:buClr>
              <a:buSzPct val="100000"/>
              <a:buChar char="-"/>
            </a:pPr>
            <a:r>
              <a:rPr lang="en-US" sz="2100">
                <a:solidFill>
                  <a:schemeClr val="lt1"/>
                </a:solidFill>
              </a:rPr>
              <a:t>Historical Data (DailyPrice): Used to model actual performance trend lines</a:t>
            </a:r>
            <a:endParaRPr sz="2100">
              <a:solidFill>
                <a:schemeClr val="lt1"/>
              </a:solidFill>
            </a:endParaRPr>
          </a:p>
          <a:p>
            <a:pPr indent="-348615" lvl="0" marL="457200" rtl="0" algn="l">
              <a:lnSpc>
                <a:spcPct val="100000"/>
              </a:lnSpc>
              <a:spcBef>
                <a:spcPts val="0"/>
              </a:spcBef>
              <a:spcAft>
                <a:spcPts val="0"/>
              </a:spcAft>
              <a:buClr>
                <a:schemeClr val="lt1"/>
              </a:buClr>
              <a:buSzPct val="100000"/>
              <a:buChar char="-"/>
            </a:pPr>
            <a:r>
              <a:rPr lang="en-US" sz="2100">
                <a:solidFill>
                  <a:schemeClr val="lt1"/>
                </a:solidFill>
              </a:rPr>
              <a:t>Predicted Data (ForecastResult): For Forecasted Growth and Actual vs Predicted comparisons</a:t>
            </a:r>
            <a:endParaRPr sz="2100">
              <a:solidFill>
                <a:schemeClr val="lt1"/>
              </a:solidFill>
            </a:endParaRPr>
          </a:p>
          <a:p>
            <a:pPr indent="-348615" lvl="0" marL="457200" rtl="0" algn="l">
              <a:lnSpc>
                <a:spcPct val="100000"/>
              </a:lnSpc>
              <a:spcBef>
                <a:spcPts val="0"/>
              </a:spcBef>
              <a:spcAft>
                <a:spcPts val="0"/>
              </a:spcAft>
              <a:buClr>
                <a:schemeClr val="lt1"/>
              </a:buClr>
              <a:buSzPct val="100000"/>
              <a:buChar char="-"/>
            </a:pPr>
            <a:r>
              <a:rPr lang="en-US" sz="2100">
                <a:solidFill>
                  <a:schemeClr val="lt1"/>
                </a:solidFill>
              </a:rPr>
              <a:t>Derived Metrics (Return Series):  To model stability vs risk</a:t>
            </a:r>
            <a:endParaRPr sz="2100">
              <a:solidFill>
                <a:schemeClr val="lt1"/>
              </a:solidFill>
            </a:endParaRPr>
          </a:p>
          <a:p>
            <a:pPr indent="-348615" lvl="0" marL="457200" rtl="0" algn="l">
              <a:lnSpc>
                <a:spcPct val="100000"/>
              </a:lnSpc>
              <a:spcBef>
                <a:spcPts val="0"/>
              </a:spcBef>
              <a:spcAft>
                <a:spcPts val="0"/>
              </a:spcAft>
              <a:buClr>
                <a:schemeClr val="lt1"/>
              </a:buClr>
              <a:buSzPct val="100000"/>
              <a:buChar char="-"/>
            </a:pPr>
            <a:r>
              <a:rPr lang="en-US" sz="2100">
                <a:solidFill>
                  <a:schemeClr val="lt1"/>
                </a:solidFill>
              </a:rPr>
              <a:t>Model Metrics (ModelMetric): To power KPI tiles showing R</a:t>
            </a:r>
            <a:r>
              <a:rPr baseline="30000" lang="en-US" sz="2100">
                <a:solidFill>
                  <a:schemeClr val="lt1"/>
                </a:solidFill>
              </a:rPr>
              <a:t>2</a:t>
            </a:r>
            <a:r>
              <a:rPr lang="en-US" sz="2100">
                <a:solidFill>
                  <a:schemeClr val="lt1"/>
                </a:solidFill>
              </a:rPr>
              <a:t> and RMSE per index to measure model accuracy</a:t>
            </a:r>
            <a:endParaRPr sz="2100">
              <a:solidFill>
                <a:schemeClr val="lt1"/>
              </a:solidFill>
            </a:endParaRPr>
          </a:p>
          <a:p>
            <a:pPr indent="-348615" lvl="0" marL="457200" rtl="0" algn="l">
              <a:lnSpc>
                <a:spcPct val="100000"/>
              </a:lnSpc>
              <a:spcBef>
                <a:spcPts val="0"/>
              </a:spcBef>
              <a:spcAft>
                <a:spcPts val="0"/>
              </a:spcAft>
              <a:buClr>
                <a:schemeClr val="lt1"/>
              </a:buClr>
              <a:buSzPct val="100000"/>
              <a:buChar char="-"/>
            </a:pPr>
            <a:r>
              <a:rPr lang="en-US" sz="2100">
                <a:solidFill>
                  <a:schemeClr val="lt1"/>
                </a:solidFill>
              </a:rPr>
              <a:t>Filters (Index): Allow dynamic switching between indices</a:t>
            </a:r>
            <a:endParaRPr sz="2100">
              <a:solidFill>
                <a:schemeClr val="lt1"/>
              </a:solidFill>
            </a:endParaRPr>
          </a:p>
        </p:txBody>
      </p:sp>
      <p:sp>
        <p:nvSpPr>
          <p:cNvPr id="307" name="Google Shape;307;p33"/>
          <p:cNvSpPr txBox="1"/>
          <p:nvPr/>
        </p:nvSpPr>
        <p:spPr>
          <a:xfrm>
            <a:off x="4073775" y="1436075"/>
            <a:ext cx="6882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200">
              <a:solidFill>
                <a:schemeClr val="dk1"/>
              </a:solidFill>
              <a:latin typeface="Twentieth Century"/>
              <a:ea typeface="Twentieth Century"/>
              <a:cs typeface="Twentieth Century"/>
              <a:sym typeface="Twentieth Centur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306"/>
                                        </p:tgtEl>
                                        <p:attrNameLst>
                                          <p:attrName>style.visibility</p:attrName>
                                        </p:attrNameLst>
                                      </p:cBhvr>
                                      <p:to>
                                        <p:strVal val="visible"/>
                                      </p:to>
                                    </p:set>
                                    <p:animEffect filter="fade" transition="in">
                                      <p:cBhvr>
                                        <p:cTn dur="700"/>
                                        <p:tgtEl>
                                          <p:spTgt spid="3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1" name="Shape 311"/>
        <p:cNvGrpSpPr/>
        <p:nvPr/>
      </p:nvGrpSpPr>
      <p:grpSpPr>
        <a:xfrm>
          <a:off x="0" y="0"/>
          <a:ext cx="0" cy="0"/>
          <a:chOff x="0" y="0"/>
          <a:chExt cx="0" cy="0"/>
        </a:xfrm>
      </p:grpSpPr>
      <p:sp>
        <p:nvSpPr>
          <p:cNvPr id="312" name="Google Shape;312;p34"/>
          <p:cNvSpPr/>
          <p:nvPr/>
        </p:nvSpPr>
        <p:spPr>
          <a:xfrm>
            <a:off x="0" y="0"/>
            <a:ext cx="12192000" cy="4572001"/>
          </a:xfrm>
          <a:prstGeom prst="rect">
            <a:avLst/>
          </a:prstGeom>
          <a:solidFill>
            <a:srgbClr val="1482A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313" name="Google Shape;313;p34"/>
          <p:cNvSpPr/>
          <p:nvPr/>
        </p:nvSpPr>
        <p:spPr>
          <a:xfrm>
            <a:off x="-1" y="0"/>
            <a:ext cx="12192000" cy="4572001"/>
          </a:xfrm>
          <a:custGeom>
            <a:rect b="b" l="l" r="r" t="t"/>
            <a:pathLst>
              <a:path extrusionOk="0" h="4572001" w="1219200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cxnSp>
        <p:nvCxnSpPr>
          <p:cNvPr id="314" name="Google Shape;314;p34"/>
          <p:cNvCxnSpPr/>
          <p:nvPr/>
        </p:nvCxnSpPr>
        <p:spPr>
          <a:xfrm rot="10800000">
            <a:off x="8386843" y="5264106"/>
            <a:ext cx="0" cy="914400"/>
          </a:xfrm>
          <a:prstGeom prst="straightConnector1">
            <a:avLst/>
          </a:prstGeom>
          <a:noFill/>
          <a:ln cap="flat" cmpd="sng" w="19050">
            <a:solidFill>
              <a:srgbClr val="1482AB"/>
            </a:solidFill>
            <a:prstDash val="solid"/>
            <a:round/>
            <a:headEnd len="sm" w="sm" type="none"/>
            <a:tailEnd len="sm" w="sm" type="none"/>
          </a:ln>
        </p:spPr>
      </p:cxnSp>
      <p:sp>
        <p:nvSpPr>
          <p:cNvPr id="315" name="Google Shape;315;p34"/>
          <p:cNvSpPr/>
          <p:nvPr/>
        </p:nvSpPr>
        <p:spPr>
          <a:xfrm>
            <a:off x="0" y="0"/>
            <a:ext cx="12188726" cy="685897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316" name="Google Shape;316;p34"/>
          <p:cNvSpPr/>
          <p:nvPr/>
        </p:nvSpPr>
        <p:spPr>
          <a:xfrm>
            <a:off x="505464" y="484632"/>
            <a:ext cx="7453538" cy="588091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wentieth Century"/>
              <a:ea typeface="Twentieth Century"/>
              <a:cs typeface="Twentieth Century"/>
              <a:sym typeface="Twentieth Century"/>
            </a:endParaRPr>
          </a:p>
        </p:txBody>
      </p:sp>
      <p:sp>
        <p:nvSpPr>
          <p:cNvPr id="317" name="Google Shape;317;p34"/>
          <p:cNvSpPr txBox="1"/>
          <p:nvPr>
            <p:ph type="title"/>
          </p:nvPr>
        </p:nvSpPr>
        <p:spPr>
          <a:xfrm>
            <a:off x="990096" y="977900"/>
            <a:ext cx="6539558" cy="3327734"/>
          </a:xfrm>
          <a:prstGeom prst="rect">
            <a:avLst/>
          </a:prstGeom>
          <a:noFill/>
          <a:ln>
            <a:noFill/>
          </a:ln>
        </p:spPr>
        <p:txBody>
          <a:bodyPr anchorCtr="0" anchor="b" bIns="45700" lIns="91425" spcFirstLastPara="1" rIns="91425" wrap="square" tIns="45700">
            <a:normAutofit/>
          </a:bodyPr>
          <a:lstStyle/>
          <a:p>
            <a:pPr indent="0" lvl="0" marL="0" rtl="0" algn="r">
              <a:lnSpc>
                <a:spcPct val="80000"/>
              </a:lnSpc>
              <a:spcBef>
                <a:spcPts val="0"/>
              </a:spcBef>
              <a:spcAft>
                <a:spcPts val="0"/>
              </a:spcAft>
              <a:buClr>
                <a:srgbClr val="0C0C0C"/>
              </a:buClr>
              <a:buSzPts val="5400"/>
              <a:buFont typeface="Twentieth Century"/>
              <a:buNone/>
            </a:pPr>
            <a:r>
              <a:rPr lang="en-US" sz="5400"/>
              <a:t>APPLICATION STACK</a:t>
            </a:r>
            <a:endParaRPr/>
          </a:p>
        </p:txBody>
      </p:sp>
      <p:cxnSp>
        <p:nvCxnSpPr>
          <p:cNvPr id="318" name="Google Shape;318;p34"/>
          <p:cNvCxnSpPr/>
          <p:nvPr/>
        </p:nvCxnSpPr>
        <p:spPr>
          <a:xfrm>
            <a:off x="2158680" y="4476657"/>
            <a:ext cx="5370974" cy="0"/>
          </a:xfrm>
          <a:prstGeom prst="straightConnector1">
            <a:avLst/>
          </a:prstGeom>
          <a:noFill/>
          <a:ln cap="flat" cmpd="sng" w="19050">
            <a:solidFill>
              <a:srgbClr val="1482AB"/>
            </a:solidFill>
            <a:prstDash val="solid"/>
            <a:round/>
            <a:headEnd len="sm" w="sm" type="none"/>
            <a:tailEnd len="sm" w="sm" type="none"/>
          </a:ln>
        </p:spPr>
      </p:cxnSp>
      <p:sp>
        <p:nvSpPr>
          <p:cNvPr id="319" name="Google Shape;319;p34"/>
          <p:cNvSpPr/>
          <p:nvPr/>
        </p:nvSpPr>
        <p:spPr>
          <a:xfrm>
            <a:off x="8119870" y="484632"/>
            <a:ext cx="3584224" cy="588091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wentieth Century"/>
              <a:ea typeface="Twentieth Century"/>
              <a:cs typeface="Twentieth Century"/>
              <a:sym typeface="Twentieth Centur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317"/>
                                        </p:tgtEl>
                                        <p:attrNameLst>
                                          <p:attrName>style.visibility</p:attrName>
                                        </p:attrNameLst>
                                      </p:cBhvr>
                                      <p:to>
                                        <p:strVal val="visible"/>
                                      </p:to>
                                    </p:set>
                                    <p:animEffect filter="fade" transition="in">
                                      <p:cBhvr>
                                        <p:cTn dur="400"/>
                                        <p:tgtEl>
                                          <p:spTgt spid="3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3" name="Shape 323"/>
        <p:cNvGrpSpPr/>
        <p:nvPr/>
      </p:nvGrpSpPr>
      <p:grpSpPr>
        <a:xfrm>
          <a:off x="0" y="0"/>
          <a:ext cx="0" cy="0"/>
          <a:chOff x="0" y="0"/>
          <a:chExt cx="0" cy="0"/>
        </a:xfrm>
      </p:grpSpPr>
      <p:sp>
        <p:nvSpPr>
          <p:cNvPr id="324" name="Google Shape;324;p5"/>
          <p:cNvSpPr/>
          <p:nvPr/>
        </p:nvSpPr>
        <p:spPr>
          <a:xfrm>
            <a:off x="1055850" y="-50187"/>
            <a:ext cx="12192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Twentieth Century"/>
              <a:buNone/>
            </a:pPr>
            <a:r>
              <a:t/>
            </a:r>
            <a:endParaRPr b="0" i="0" sz="1800" u="none" cap="none" strike="noStrike">
              <a:solidFill>
                <a:schemeClr val="lt1"/>
              </a:solidFill>
              <a:latin typeface="Arial"/>
              <a:ea typeface="Arial"/>
              <a:cs typeface="Arial"/>
              <a:sym typeface="Arial"/>
            </a:endParaRPr>
          </a:p>
        </p:txBody>
      </p:sp>
      <p:sp>
        <p:nvSpPr>
          <p:cNvPr id="325" name="Google Shape;325;p5"/>
          <p:cNvSpPr/>
          <p:nvPr/>
        </p:nvSpPr>
        <p:spPr>
          <a:xfrm>
            <a:off x="0" y="0"/>
            <a:ext cx="2013557" cy="6858000"/>
          </a:xfrm>
          <a:prstGeom prst="rect">
            <a:avLst/>
          </a:prstGeom>
          <a:solidFill>
            <a:srgbClr val="668F98"/>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Twentieth Century"/>
              <a:buNone/>
            </a:pPr>
            <a:r>
              <a:t/>
            </a:r>
            <a:endParaRPr b="0" i="0" sz="1800" u="none" cap="none" strike="noStrike">
              <a:solidFill>
                <a:schemeClr val="lt1"/>
              </a:solidFill>
              <a:latin typeface="Arial"/>
              <a:ea typeface="Arial"/>
              <a:cs typeface="Arial"/>
              <a:sym typeface="Arial"/>
            </a:endParaRPr>
          </a:p>
        </p:txBody>
      </p:sp>
      <p:sp>
        <p:nvSpPr>
          <p:cNvPr id="326" name="Google Shape;326;p5"/>
          <p:cNvSpPr/>
          <p:nvPr>
            <p:ph type="title"/>
          </p:nvPr>
        </p:nvSpPr>
        <p:spPr>
          <a:xfrm>
            <a:off x="640080" y="2074363"/>
            <a:ext cx="2752354" cy="2709275"/>
          </a:xfrm>
          <a:prstGeom prst="ellipse">
            <a:avLst/>
          </a:prstGeom>
          <a:solidFill>
            <a:srgbClr val="262626"/>
          </a:solidFill>
          <a:ln cap="flat" cmpd="thinThick" w="174625">
            <a:solidFill>
              <a:srgbClr val="262626"/>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2600"/>
              <a:buFont typeface="Play"/>
              <a:buNone/>
            </a:pPr>
            <a:r>
              <a:rPr lang="en-US" sz="2600">
                <a:solidFill>
                  <a:srgbClr val="FFFFFF"/>
                </a:solidFill>
                <a:latin typeface="Play"/>
                <a:ea typeface="Play"/>
                <a:cs typeface="Play"/>
                <a:sym typeface="Play"/>
              </a:rPr>
              <a:t>THE STACK</a:t>
            </a:r>
            <a:endParaRPr/>
          </a:p>
        </p:txBody>
      </p:sp>
      <p:pic>
        <p:nvPicPr>
          <p:cNvPr id="327" name="Google Shape;327;p5"/>
          <p:cNvPicPr preferRelativeResize="0"/>
          <p:nvPr/>
        </p:nvPicPr>
        <p:blipFill>
          <a:blip r:embed="rId3">
            <a:alphaModFix/>
          </a:blip>
          <a:stretch>
            <a:fillRect/>
          </a:stretch>
        </p:blipFill>
        <p:spPr>
          <a:xfrm>
            <a:off x="6773700" y="3549100"/>
            <a:ext cx="3308900" cy="3308900"/>
          </a:xfrm>
          <a:prstGeom prst="rect">
            <a:avLst/>
          </a:prstGeom>
          <a:noFill/>
          <a:ln>
            <a:noFill/>
          </a:ln>
        </p:spPr>
      </p:pic>
      <p:pic>
        <p:nvPicPr>
          <p:cNvPr id="328" name="Google Shape;328;p5"/>
          <p:cNvPicPr preferRelativeResize="0"/>
          <p:nvPr/>
        </p:nvPicPr>
        <p:blipFill>
          <a:blip r:embed="rId4">
            <a:alphaModFix/>
          </a:blip>
          <a:stretch>
            <a:fillRect/>
          </a:stretch>
        </p:blipFill>
        <p:spPr>
          <a:xfrm>
            <a:off x="7877425" y="337025"/>
            <a:ext cx="4816507" cy="2709274"/>
          </a:xfrm>
          <a:prstGeom prst="rect">
            <a:avLst/>
          </a:prstGeom>
          <a:noFill/>
          <a:ln>
            <a:noFill/>
          </a:ln>
        </p:spPr>
      </p:pic>
      <p:pic>
        <p:nvPicPr>
          <p:cNvPr id="329" name="Google Shape;329;p5"/>
          <p:cNvPicPr preferRelativeResize="0"/>
          <p:nvPr/>
        </p:nvPicPr>
        <p:blipFill>
          <a:blip r:embed="rId5">
            <a:alphaModFix/>
          </a:blip>
          <a:stretch>
            <a:fillRect/>
          </a:stretch>
        </p:blipFill>
        <p:spPr>
          <a:xfrm>
            <a:off x="7877425" y="3178200"/>
            <a:ext cx="3308899" cy="1339075"/>
          </a:xfrm>
          <a:prstGeom prst="rect">
            <a:avLst/>
          </a:prstGeom>
          <a:solidFill>
            <a:srgbClr val="FFFFFF"/>
          </a:solidFill>
          <a:ln>
            <a:noFill/>
          </a:ln>
        </p:spPr>
      </p:pic>
      <p:pic>
        <p:nvPicPr>
          <p:cNvPr id="330" name="Google Shape;330;p5"/>
          <p:cNvPicPr preferRelativeResize="0"/>
          <p:nvPr/>
        </p:nvPicPr>
        <p:blipFill>
          <a:blip r:embed="rId6">
            <a:alphaModFix/>
          </a:blip>
          <a:stretch>
            <a:fillRect/>
          </a:stretch>
        </p:blipFill>
        <p:spPr>
          <a:xfrm>
            <a:off x="3581575" y="4623125"/>
            <a:ext cx="2817324" cy="1521350"/>
          </a:xfrm>
          <a:prstGeom prst="rect">
            <a:avLst/>
          </a:prstGeom>
          <a:solidFill>
            <a:srgbClr val="FFFFFF"/>
          </a:solidFill>
          <a:ln>
            <a:noFill/>
          </a:ln>
        </p:spPr>
      </p:pic>
      <p:sp>
        <p:nvSpPr>
          <p:cNvPr id="331" name="Google Shape;331;p5"/>
          <p:cNvSpPr txBox="1"/>
          <p:nvPr/>
        </p:nvSpPr>
        <p:spPr>
          <a:xfrm>
            <a:off x="3828738" y="856325"/>
            <a:ext cx="4534500" cy="41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chemeClr val="dk1"/>
                </a:solidFill>
                <a:latin typeface="Merriweather"/>
                <a:ea typeface="Merriweather"/>
                <a:cs typeface="Merriweather"/>
                <a:sym typeface="Merriweather"/>
              </a:rPr>
              <a:t>Data Source: Polygon.io</a:t>
            </a:r>
            <a:endParaRPr sz="2200">
              <a:solidFill>
                <a:schemeClr val="dk1"/>
              </a:solidFill>
              <a:latin typeface="Merriweather"/>
              <a:ea typeface="Merriweather"/>
              <a:cs typeface="Merriweather"/>
              <a:sym typeface="Merriweather"/>
            </a:endParaRPr>
          </a:p>
          <a:p>
            <a:pPr indent="0" lvl="0" marL="0" rtl="0" algn="l">
              <a:spcBef>
                <a:spcPts val="0"/>
              </a:spcBef>
              <a:spcAft>
                <a:spcPts val="0"/>
              </a:spcAft>
              <a:buNone/>
            </a:pPr>
            <a:r>
              <a:t/>
            </a:r>
            <a:endParaRPr sz="2200">
              <a:solidFill>
                <a:schemeClr val="dk1"/>
              </a:solidFill>
              <a:latin typeface="Merriweather"/>
              <a:ea typeface="Merriweather"/>
              <a:cs typeface="Merriweather"/>
              <a:sym typeface="Merriweather"/>
            </a:endParaRPr>
          </a:p>
          <a:p>
            <a:pPr indent="0" lvl="0" marL="0" rtl="0" algn="l">
              <a:spcBef>
                <a:spcPts val="0"/>
              </a:spcBef>
              <a:spcAft>
                <a:spcPts val="0"/>
              </a:spcAft>
              <a:buNone/>
            </a:pPr>
            <a:r>
              <a:rPr lang="en-US" sz="2200">
                <a:solidFill>
                  <a:schemeClr val="dk1"/>
                </a:solidFill>
                <a:latin typeface="Merriweather"/>
                <a:ea typeface="Merriweather"/>
                <a:cs typeface="Merriweather"/>
                <a:sym typeface="Merriweather"/>
              </a:rPr>
              <a:t>Processing: Python (Pandas (cleaning), scikit-learn (regression))</a:t>
            </a:r>
            <a:endParaRPr sz="2200">
              <a:solidFill>
                <a:schemeClr val="dk1"/>
              </a:solidFill>
              <a:latin typeface="Merriweather"/>
              <a:ea typeface="Merriweather"/>
              <a:cs typeface="Merriweather"/>
              <a:sym typeface="Merriweather"/>
            </a:endParaRPr>
          </a:p>
          <a:p>
            <a:pPr indent="0" lvl="0" marL="0" rtl="0" algn="l">
              <a:spcBef>
                <a:spcPts val="0"/>
              </a:spcBef>
              <a:spcAft>
                <a:spcPts val="0"/>
              </a:spcAft>
              <a:buNone/>
            </a:pPr>
            <a:r>
              <a:t/>
            </a:r>
            <a:endParaRPr sz="2200">
              <a:solidFill>
                <a:schemeClr val="dk1"/>
              </a:solidFill>
              <a:latin typeface="Merriweather"/>
              <a:ea typeface="Merriweather"/>
              <a:cs typeface="Merriweather"/>
              <a:sym typeface="Merriweather"/>
            </a:endParaRPr>
          </a:p>
          <a:p>
            <a:pPr indent="0" lvl="0" marL="0" rtl="0" algn="l">
              <a:spcBef>
                <a:spcPts val="0"/>
              </a:spcBef>
              <a:spcAft>
                <a:spcPts val="0"/>
              </a:spcAft>
              <a:buNone/>
            </a:pPr>
            <a:r>
              <a:rPr lang="en-US" sz="2200">
                <a:solidFill>
                  <a:schemeClr val="dk1"/>
                </a:solidFill>
                <a:latin typeface="Merriweather"/>
                <a:ea typeface="Merriweather"/>
                <a:cs typeface="Merriweather"/>
                <a:sym typeface="Merriweather"/>
              </a:rPr>
              <a:t>Storage: </a:t>
            </a:r>
            <a:r>
              <a:rPr lang="en-US" sz="2200">
                <a:solidFill>
                  <a:schemeClr val="dk1"/>
                </a:solidFill>
                <a:latin typeface="Merriweather"/>
                <a:ea typeface="Merriweather"/>
                <a:cs typeface="Merriweather"/>
                <a:sym typeface="Merriweather"/>
              </a:rPr>
              <a:t>PostgreSQL</a:t>
            </a:r>
            <a:endParaRPr sz="2200">
              <a:solidFill>
                <a:schemeClr val="dk1"/>
              </a:solidFill>
              <a:latin typeface="Merriweather"/>
              <a:ea typeface="Merriweather"/>
              <a:cs typeface="Merriweather"/>
              <a:sym typeface="Merriweather"/>
            </a:endParaRPr>
          </a:p>
          <a:p>
            <a:pPr indent="0" lvl="0" marL="0" rtl="0" algn="l">
              <a:spcBef>
                <a:spcPts val="0"/>
              </a:spcBef>
              <a:spcAft>
                <a:spcPts val="0"/>
              </a:spcAft>
              <a:buNone/>
            </a:pPr>
            <a:r>
              <a:t/>
            </a:r>
            <a:endParaRPr sz="2200">
              <a:solidFill>
                <a:schemeClr val="dk1"/>
              </a:solidFill>
              <a:latin typeface="Merriweather"/>
              <a:ea typeface="Merriweather"/>
              <a:cs typeface="Merriweather"/>
              <a:sym typeface="Merriweather"/>
            </a:endParaRPr>
          </a:p>
          <a:p>
            <a:pPr indent="0" lvl="0" marL="0" rtl="0" algn="l">
              <a:spcBef>
                <a:spcPts val="0"/>
              </a:spcBef>
              <a:spcAft>
                <a:spcPts val="0"/>
              </a:spcAft>
              <a:buNone/>
            </a:pPr>
            <a:r>
              <a:rPr lang="en-US" sz="2200">
                <a:solidFill>
                  <a:schemeClr val="dk1"/>
                </a:solidFill>
                <a:latin typeface="Merriweather"/>
                <a:ea typeface="Merriweather"/>
                <a:cs typeface="Merriweather"/>
                <a:sym typeface="Merriweather"/>
              </a:rPr>
              <a:t>Visualization: Tableau</a:t>
            </a:r>
            <a:endParaRPr sz="2200">
              <a:solidFill>
                <a:schemeClr val="dk1"/>
              </a:solidFill>
              <a:latin typeface="Merriweather"/>
              <a:ea typeface="Merriweather"/>
              <a:cs typeface="Merriweather"/>
              <a:sym typeface="Merriweather"/>
            </a:endParaRPr>
          </a:p>
          <a:p>
            <a:pPr indent="0" lvl="0" marL="0" rtl="0" algn="l">
              <a:spcBef>
                <a:spcPts val="0"/>
              </a:spcBef>
              <a:spcAft>
                <a:spcPts val="0"/>
              </a:spcAft>
              <a:buNone/>
            </a:pPr>
            <a:r>
              <a:t/>
            </a:r>
            <a:endParaRPr sz="2200">
              <a:solidFill>
                <a:schemeClr val="dk1"/>
              </a:solidFill>
              <a:latin typeface="Merriweather"/>
              <a:ea typeface="Merriweather"/>
              <a:cs typeface="Merriweather"/>
              <a:sym typeface="Merriweather"/>
            </a:endParaRPr>
          </a:p>
          <a:p>
            <a:pPr indent="0" lvl="0" marL="0" rtl="0" algn="l">
              <a:spcBef>
                <a:spcPts val="0"/>
              </a:spcBef>
              <a:spcAft>
                <a:spcPts val="0"/>
              </a:spcAft>
              <a:buNone/>
            </a:pPr>
            <a:r>
              <a:t/>
            </a:r>
            <a:endParaRPr sz="2200">
              <a:solidFill>
                <a:schemeClr val="dk1"/>
              </a:solidFill>
              <a:latin typeface="Merriweather"/>
              <a:ea typeface="Merriweather"/>
              <a:cs typeface="Merriweather"/>
              <a:sym typeface="Merriweathe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5" name="Shape 335"/>
        <p:cNvGrpSpPr/>
        <p:nvPr/>
      </p:nvGrpSpPr>
      <p:grpSpPr>
        <a:xfrm>
          <a:off x="0" y="0"/>
          <a:ext cx="0" cy="0"/>
          <a:chOff x="0" y="0"/>
          <a:chExt cx="0" cy="0"/>
        </a:xfrm>
      </p:grpSpPr>
      <p:sp>
        <p:nvSpPr>
          <p:cNvPr id="336" name="Google Shape;336;p7"/>
          <p:cNvSpPr/>
          <p:nvPr/>
        </p:nvSpPr>
        <p:spPr>
          <a:xfrm>
            <a:off x="3048"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Twentieth Century"/>
              <a:buNone/>
            </a:pPr>
            <a:r>
              <a:t/>
            </a:r>
            <a:endParaRPr b="0" i="0" sz="1800" u="none" cap="none" strike="noStrike">
              <a:solidFill>
                <a:schemeClr val="lt1"/>
              </a:solidFill>
              <a:latin typeface="Arial"/>
              <a:ea typeface="Arial"/>
              <a:cs typeface="Arial"/>
              <a:sym typeface="Arial"/>
            </a:endParaRPr>
          </a:p>
        </p:txBody>
      </p:sp>
      <p:sp>
        <p:nvSpPr>
          <p:cNvPr id="337" name="Google Shape;337;p7"/>
          <p:cNvSpPr/>
          <p:nvPr/>
        </p:nvSpPr>
        <p:spPr>
          <a:xfrm>
            <a:off x="0"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Twentieth Century"/>
              <a:buNone/>
            </a:pPr>
            <a:r>
              <a:t/>
            </a:r>
            <a:endParaRPr b="0" i="0" sz="1800" u="none" cap="none" strike="noStrike">
              <a:solidFill>
                <a:schemeClr val="dk1"/>
              </a:solidFill>
              <a:latin typeface="Arial"/>
              <a:ea typeface="Arial"/>
              <a:cs typeface="Arial"/>
              <a:sym typeface="Arial"/>
            </a:endParaRPr>
          </a:p>
        </p:txBody>
      </p:sp>
      <p:sp>
        <p:nvSpPr>
          <p:cNvPr id="338" name="Google Shape;338;p7"/>
          <p:cNvSpPr/>
          <p:nvPr/>
        </p:nvSpPr>
        <p:spPr>
          <a:xfrm>
            <a:off x="0" y="0"/>
            <a:ext cx="12192000"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Twentieth Century"/>
              <a:buNone/>
            </a:pPr>
            <a:r>
              <a:t/>
            </a:r>
            <a:endParaRPr b="0" i="0" sz="1800" u="none" cap="none" strike="noStrike">
              <a:solidFill>
                <a:schemeClr val="lt1"/>
              </a:solidFill>
              <a:latin typeface="Arial"/>
              <a:ea typeface="Arial"/>
              <a:cs typeface="Arial"/>
              <a:sym typeface="Arial"/>
            </a:endParaRPr>
          </a:p>
        </p:txBody>
      </p:sp>
      <p:sp>
        <p:nvSpPr>
          <p:cNvPr id="339" name="Google Shape;339;p7"/>
          <p:cNvSpPr/>
          <p:nvPr/>
        </p:nvSpPr>
        <p:spPr>
          <a:xfrm>
            <a:off x="2815929" y="148929"/>
            <a:ext cx="6560142" cy="656014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Twentieth Century"/>
              <a:buNone/>
            </a:pPr>
            <a:r>
              <a:t/>
            </a:r>
            <a:endParaRPr b="0" i="0" sz="1800" u="none" cap="none" strike="noStrike">
              <a:solidFill>
                <a:schemeClr val="lt1"/>
              </a:solidFill>
              <a:latin typeface="Arial"/>
              <a:ea typeface="Arial"/>
              <a:cs typeface="Arial"/>
              <a:sym typeface="Arial"/>
            </a:endParaRPr>
          </a:p>
        </p:txBody>
      </p:sp>
      <p:sp>
        <p:nvSpPr>
          <p:cNvPr id="340" name="Google Shape;340;p7"/>
          <p:cNvSpPr txBox="1"/>
          <p:nvPr>
            <p:ph type="title"/>
          </p:nvPr>
        </p:nvSpPr>
        <p:spPr>
          <a:xfrm>
            <a:off x="3315031" y="1380754"/>
            <a:ext cx="5561938" cy="2513516"/>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Play"/>
              <a:buNone/>
            </a:pPr>
            <a:r>
              <a:rPr lang="en-US" sz="6000">
                <a:solidFill>
                  <a:schemeClr val="dk1"/>
                </a:solidFill>
                <a:latin typeface="Play"/>
                <a:ea typeface="Play"/>
                <a:cs typeface="Play"/>
                <a:sym typeface="Play"/>
              </a:rPr>
              <a:t>Q&amp;A</a:t>
            </a:r>
            <a:endParaRPr/>
          </a:p>
        </p:txBody>
      </p:sp>
      <p:sp>
        <p:nvSpPr>
          <p:cNvPr id="341" name="Google Shape;341;p7"/>
          <p:cNvSpPr/>
          <p:nvPr/>
        </p:nvSpPr>
        <p:spPr>
          <a:xfrm flipH="1" rot="-1577571">
            <a:off x="2494119" y="6170"/>
            <a:ext cx="6816262" cy="6816262"/>
          </a:xfrm>
          <a:prstGeom prst="arc">
            <a:avLst>
              <a:gd fmla="val 16200000" name="adj1"/>
              <a:gd fmla="val 20093138" name="adj2"/>
            </a:avLst>
          </a:prstGeom>
          <a:noFill/>
          <a:ln cap="rnd" cmpd="sng" w="127000">
            <a:solidFill>
              <a:schemeClr val="accent4">
                <a:alpha val="94509"/>
              </a:schemeClr>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Twentieth Century"/>
              <a:buNone/>
            </a:pPr>
            <a:r>
              <a:t/>
            </a:r>
            <a:endParaRPr b="0" i="0" sz="1800" u="none" cap="none" strike="noStrike">
              <a:solidFill>
                <a:schemeClr val="dk1"/>
              </a:solidFill>
              <a:latin typeface="Arial"/>
              <a:ea typeface="Arial"/>
              <a:cs typeface="Arial"/>
              <a:sym typeface="Arial"/>
            </a:endParaRPr>
          </a:p>
        </p:txBody>
      </p:sp>
      <p:sp>
        <p:nvSpPr>
          <p:cNvPr id="342" name="Google Shape;342;p7"/>
          <p:cNvSpPr/>
          <p:nvPr/>
        </p:nvSpPr>
        <p:spPr>
          <a:xfrm>
            <a:off x="8200995" y="5310973"/>
            <a:ext cx="705948" cy="686798"/>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Twentieth Century"/>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08" name="Shape 108"/>
        <p:cNvGrpSpPr/>
        <p:nvPr/>
      </p:nvGrpSpPr>
      <p:grpSpPr>
        <a:xfrm>
          <a:off x="0" y="0"/>
          <a:ext cx="0" cy="0"/>
          <a:chOff x="0" y="0"/>
          <a:chExt cx="0" cy="0"/>
        </a:xfrm>
      </p:grpSpPr>
      <p:sp>
        <p:nvSpPr>
          <p:cNvPr id="109" name="Google Shape;109;p22"/>
          <p:cNvSpPr/>
          <p:nvPr/>
        </p:nvSpPr>
        <p:spPr>
          <a:xfrm>
            <a:off x="0" y="0"/>
            <a:ext cx="12192000" cy="4572001"/>
          </a:xfrm>
          <a:prstGeom prst="rect">
            <a:avLst/>
          </a:prstGeom>
          <a:solidFill>
            <a:srgbClr val="1482A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110" name="Google Shape;110;p22"/>
          <p:cNvSpPr/>
          <p:nvPr/>
        </p:nvSpPr>
        <p:spPr>
          <a:xfrm>
            <a:off x="-1" y="0"/>
            <a:ext cx="12192000" cy="4572001"/>
          </a:xfrm>
          <a:custGeom>
            <a:rect b="b" l="l" r="r" t="t"/>
            <a:pathLst>
              <a:path extrusionOk="0" h="4572001" w="1219200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cxnSp>
        <p:nvCxnSpPr>
          <p:cNvPr id="111" name="Google Shape;111;p22"/>
          <p:cNvCxnSpPr/>
          <p:nvPr/>
        </p:nvCxnSpPr>
        <p:spPr>
          <a:xfrm rot="10800000">
            <a:off x="8386843" y="5264106"/>
            <a:ext cx="0" cy="914400"/>
          </a:xfrm>
          <a:prstGeom prst="straightConnector1">
            <a:avLst/>
          </a:prstGeom>
          <a:noFill/>
          <a:ln cap="flat" cmpd="sng" w="19050">
            <a:solidFill>
              <a:srgbClr val="1482AB"/>
            </a:solidFill>
            <a:prstDash val="solid"/>
            <a:round/>
            <a:headEnd len="sm" w="sm" type="none"/>
            <a:tailEnd len="sm" w="sm" type="none"/>
          </a:ln>
        </p:spPr>
      </p:cxnSp>
      <p:sp>
        <p:nvSpPr>
          <p:cNvPr id="112" name="Google Shape;112;p2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113" name="Google Shape;113;p22"/>
          <p:cNvSpPr/>
          <p:nvPr/>
        </p:nvSpPr>
        <p:spPr>
          <a:xfrm>
            <a:off x="466928" y="484632"/>
            <a:ext cx="11244036" cy="588091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114" name="Google Shape;114;p22"/>
          <p:cNvSpPr txBox="1"/>
          <p:nvPr>
            <p:ph type="title"/>
          </p:nvPr>
        </p:nvSpPr>
        <p:spPr>
          <a:xfrm>
            <a:off x="4365356" y="806365"/>
            <a:ext cx="7020747" cy="522963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6600"/>
              <a:buFont typeface="Twentieth Century"/>
              <a:buNone/>
            </a:pPr>
            <a:r>
              <a:rPr lang="en-US" sz="6600">
                <a:solidFill>
                  <a:schemeClr val="lt1"/>
                </a:solidFill>
              </a:rPr>
              <a:t>INTRODUCTION AND PROBLEM STATEMENT</a:t>
            </a:r>
            <a:endParaRPr>
              <a:solidFill>
                <a:schemeClr val="lt1"/>
              </a:solidFill>
            </a:endParaRPr>
          </a:p>
        </p:txBody>
      </p:sp>
      <p:cxnSp>
        <p:nvCxnSpPr>
          <p:cNvPr id="115" name="Google Shape;115;p22"/>
          <p:cNvCxnSpPr/>
          <p:nvPr/>
        </p:nvCxnSpPr>
        <p:spPr>
          <a:xfrm>
            <a:off x="4059935" y="1600200"/>
            <a:ext cx="0" cy="3657600"/>
          </a:xfrm>
          <a:prstGeom prst="straightConnector1">
            <a:avLst/>
          </a:prstGeom>
          <a:noFill/>
          <a:ln cap="flat" cmpd="sng" w="19050">
            <a:solidFill>
              <a:schemeClr val="accent1"/>
            </a:solidFill>
            <a:prstDash val="solid"/>
            <a:round/>
            <a:headEnd len="sm" w="sm" type="none"/>
            <a:tailEnd len="sm" w="sm"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9" name="Shape 119"/>
        <p:cNvGrpSpPr/>
        <p:nvPr/>
      </p:nvGrpSpPr>
      <p:grpSpPr>
        <a:xfrm>
          <a:off x="0" y="0"/>
          <a:ext cx="0" cy="0"/>
          <a:chOff x="0" y="0"/>
          <a:chExt cx="0" cy="0"/>
        </a:xfrm>
      </p:grpSpPr>
      <p:sp>
        <p:nvSpPr>
          <p:cNvPr id="120" name="Google Shape;120;p2"/>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Twentieth Century"/>
              <a:buNone/>
            </a:pPr>
            <a:r>
              <a:t/>
            </a:r>
            <a:endParaRPr b="0" i="0" sz="1800" u="none" cap="none" strike="noStrike">
              <a:solidFill>
                <a:schemeClr val="lt1"/>
              </a:solidFill>
              <a:latin typeface="Arial"/>
              <a:ea typeface="Arial"/>
              <a:cs typeface="Arial"/>
              <a:sym typeface="Arial"/>
            </a:endParaRPr>
          </a:p>
        </p:txBody>
      </p:sp>
      <p:sp>
        <p:nvSpPr>
          <p:cNvPr id="121" name="Google Shape;121;p2"/>
          <p:cNvSpPr txBox="1"/>
          <p:nvPr>
            <p:ph type="title"/>
          </p:nvPr>
        </p:nvSpPr>
        <p:spPr>
          <a:xfrm>
            <a:off x="838200" y="459863"/>
            <a:ext cx="10515600" cy="100459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FFFFF"/>
              </a:buClr>
              <a:buSzPts val="3960"/>
              <a:buFont typeface="Play"/>
              <a:buNone/>
            </a:pPr>
            <a:r>
              <a:rPr lang="en-US" sz="3200">
                <a:solidFill>
                  <a:srgbClr val="FFFFFF"/>
                </a:solidFill>
              </a:rPr>
              <a:t>Forecasting Future Performance of Major Stock Indices Using Machine Learning.</a:t>
            </a:r>
            <a:endParaRPr sz="3200">
              <a:solidFill>
                <a:srgbClr val="FFFFFF"/>
              </a:solidFill>
            </a:endParaRPr>
          </a:p>
        </p:txBody>
      </p:sp>
      <p:sp>
        <p:nvSpPr>
          <p:cNvPr id="122" name="Google Shape;122;p2"/>
          <p:cNvSpPr/>
          <p:nvPr/>
        </p:nvSpPr>
        <p:spPr>
          <a:xfrm>
            <a:off x="579500" y="1902900"/>
            <a:ext cx="11033100" cy="4453500"/>
          </a:xfrm>
          <a:prstGeom prst="roundRect">
            <a:avLst>
              <a:gd fmla="val 3174" name="adj"/>
            </a:avLst>
          </a:prstGeom>
          <a:solidFill>
            <a:schemeClr val="lt1">
              <a:alpha val="94509"/>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Twentieth Century"/>
              <a:buNone/>
            </a:pPr>
            <a:r>
              <a:t/>
            </a:r>
            <a:endParaRPr b="0" i="0" sz="1800" u="none" cap="none" strike="noStrike">
              <a:solidFill>
                <a:schemeClr val="lt1"/>
              </a:solidFill>
              <a:latin typeface="Arial"/>
              <a:ea typeface="Arial"/>
              <a:cs typeface="Arial"/>
              <a:sym typeface="Arial"/>
            </a:endParaRPr>
          </a:p>
        </p:txBody>
      </p:sp>
      <p:grpSp>
        <p:nvGrpSpPr>
          <p:cNvPr id="123" name="Google Shape;123;p2"/>
          <p:cNvGrpSpPr/>
          <p:nvPr/>
        </p:nvGrpSpPr>
        <p:grpSpPr>
          <a:xfrm>
            <a:off x="989600" y="2369129"/>
            <a:ext cx="10364200" cy="3418690"/>
            <a:chOff x="75775" y="578168"/>
            <a:chExt cx="10364200" cy="3418690"/>
          </a:xfrm>
        </p:grpSpPr>
        <p:sp>
          <p:nvSpPr>
            <p:cNvPr id="124" name="Google Shape;124;p2"/>
            <p:cNvSpPr/>
            <p:nvPr/>
          </p:nvSpPr>
          <p:spPr>
            <a:xfrm>
              <a:off x="679050" y="578168"/>
              <a:ext cx="1887187" cy="1887187"/>
            </a:xfrm>
            <a:prstGeom prst="ellipse">
              <a:avLst/>
            </a:prstGeom>
            <a:solidFill>
              <a:srgbClr val="E9713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Twentieth Century"/>
                <a:buNone/>
              </a:pPr>
              <a:r>
                <a:t/>
              </a:r>
              <a:endParaRPr sz="1800">
                <a:solidFill>
                  <a:schemeClr val="dk1"/>
                </a:solidFill>
                <a:latin typeface="Twentieth Century"/>
                <a:ea typeface="Twentieth Century"/>
                <a:cs typeface="Twentieth Century"/>
                <a:sym typeface="Twentieth Century"/>
              </a:endParaRPr>
            </a:p>
          </p:txBody>
        </p:sp>
        <p:sp>
          <p:nvSpPr>
            <p:cNvPr id="125" name="Google Shape;125;p2"/>
            <p:cNvSpPr/>
            <p:nvPr/>
          </p:nvSpPr>
          <p:spPr>
            <a:xfrm>
              <a:off x="1081237" y="980356"/>
              <a:ext cx="1082812" cy="1082812"/>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Twentieth Century"/>
                <a:buNone/>
              </a:pPr>
              <a:r>
                <a:t/>
              </a:r>
              <a:endParaRPr sz="1800">
                <a:solidFill>
                  <a:schemeClr val="dk1"/>
                </a:solidFill>
                <a:latin typeface="Twentieth Century"/>
                <a:ea typeface="Twentieth Century"/>
                <a:cs typeface="Twentieth Century"/>
                <a:sym typeface="Twentieth Century"/>
              </a:endParaRPr>
            </a:p>
          </p:txBody>
        </p:sp>
        <p:sp>
          <p:nvSpPr>
            <p:cNvPr id="126" name="Google Shape;126;p2"/>
            <p:cNvSpPr txBox="1"/>
            <p:nvPr/>
          </p:nvSpPr>
          <p:spPr>
            <a:xfrm>
              <a:off x="75775" y="2465358"/>
              <a:ext cx="3093900" cy="1531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1700"/>
                <a:buFont typeface="Arial"/>
                <a:buNone/>
              </a:pPr>
              <a:r>
                <a:rPr lang="en-US" sz="2000">
                  <a:solidFill>
                    <a:schemeClr val="dk1"/>
                  </a:solidFill>
                  <a:latin typeface="Merriweather"/>
                  <a:ea typeface="Merriweather"/>
                  <a:cs typeface="Merriweather"/>
                  <a:sym typeface="Merriweather"/>
                </a:rPr>
                <a:t>Investors face uncertainty when choosing which major U.S. stock index offers the best long-term potential</a:t>
              </a:r>
              <a:endParaRPr sz="2000">
                <a:solidFill>
                  <a:schemeClr val="dk1"/>
                </a:solidFill>
                <a:latin typeface="Merriweather"/>
                <a:ea typeface="Merriweather"/>
                <a:cs typeface="Merriweather"/>
                <a:sym typeface="Merriweather"/>
              </a:endParaRPr>
            </a:p>
          </p:txBody>
        </p:sp>
        <p:sp>
          <p:nvSpPr>
            <p:cNvPr id="127" name="Google Shape;127;p2"/>
            <p:cNvSpPr/>
            <p:nvPr/>
          </p:nvSpPr>
          <p:spPr>
            <a:xfrm>
              <a:off x="4314206" y="578168"/>
              <a:ext cx="1887187" cy="1887187"/>
            </a:xfrm>
            <a:prstGeom prst="ellipse">
              <a:avLst/>
            </a:prstGeom>
            <a:solidFill>
              <a:srgbClr val="176B2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Twentieth Century"/>
                <a:buNone/>
              </a:pPr>
              <a:r>
                <a:t/>
              </a:r>
              <a:endParaRPr sz="1800">
                <a:solidFill>
                  <a:schemeClr val="dk1"/>
                </a:solidFill>
                <a:latin typeface="Twentieth Century"/>
                <a:ea typeface="Twentieth Century"/>
                <a:cs typeface="Twentieth Century"/>
                <a:sym typeface="Twentieth Century"/>
              </a:endParaRPr>
            </a:p>
          </p:txBody>
        </p:sp>
        <p:sp>
          <p:nvSpPr>
            <p:cNvPr id="128" name="Google Shape;128;p2"/>
            <p:cNvSpPr/>
            <p:nvPr/>
          </p:nvSpPr>
          <p:spPr>
            <a:xfrm>
              <a:off x="4716393" y="980356"/>
              <a:ext cx="1082812" cy="1082812"/>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Twentieth Century"/>
                <a:buNone/>
              </a:pPr>
              <a:r>
                <a:t/>
              </a:r>
              <a:endParaRPr sz="1800">
                <a:solidFill>
                  <a:schemeClr val="dk1"/>
                </a:solidFill>
                <a:latin typeface="Twentieth Century"/>
                <a:ea typeface="Twentieth Century"/>
                <a:cs typeface="Twentieth Century"/>
                <a:sym typeface="Twentieth Century"/>
              </a:endParaRPr>
            </a:p>
          </p:txBody>
        </p:sp>
        <p:sp>
          <p:nvSpPr>
            <p:cNvPr id="129" name="Google Shape;129;p2"/>
            <p:cNvSpPr txBox="1"/>
            <p:nvPr/>
          </p:nvSpPr>
          <p:spPr>
            <a:xfrm>
              <a:off x="3710925" y="2465358"/>
              <a:ext cx="3093900" cy="1531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1700"/>
                <a:buFont typeface="Arial"/>
                <a:buNone/>
              </a:pPr>
              <a:r>
                <a:rPr lang="en-US" sz="2000">
                  <a:solidFill>
                    <a:schemeClr val="dk1"/>
                  </a:solidFill>
                  <a:latin typeface="Merriweather"/>
                  <a:ea typeface="Merriweather"/>
                  <a:cs typeface="Merriweather"/>
                  <a:sym typeface="Merriweather"/>
                </a:rPr>
                <a:t>We’ll use 10+ years of market data from stock APIs and apply machine learning to forecast future </a:t>
              </a:r>
              <a:r>
                <a:rPr lang="en-US" sz="2000">
                  <a:solidFill>
                    <a:schemeClr val="dk1"/>
                  </a:solidFill>
                  <a:latin typeface="Merriweather"/>
                  <a:ea typeface="Merriweather"/>
                  <a:cs typeface="Merriweather"/>
                  <a:sym typeface="Merriweather"/>
                </a:rPr>
                <a:t>performance.</a:t>
              </a:r>
              <a:endParaRPr sz="2000">
                <a:solidFill>
                  <a:schemeClr val="dk1"/>
                </a:solidFill>
                <a:latin typeface="Merriweather"/>
                <a:ea typeface="Merriweather"/>
                <a:cs typeface="Merriweather"/>
                <a:sym typeface="Merriweather"/>
              </a:endParaRPr>
            </a:p>
          </p:txBody>
        </p:sp>
        <p:sp>
          <p:nvSpPr>
            <p:cNvPr id="130" name="Google Shape;130;p2"/>
            <p:cNvSpPr/>
            <p:nvPr/>
          </p:nvSpPr>
          <p:spPr>
            <a:xfrm>
              <a:off x="7949362" y="578168"/>
              <a:ext cx="1887187" cy="1887187"/>
            </a:xfrm>
            <a:prstGeom prst="ellipse">
              <a:avLst/>
            </a:prstGeom>
            <a:solidFill>
              <a:srgbClr val="0C9ED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Twentieth Century"/>
                <a:buNone/>
              </a:pPr>
              <a:r>
                <a:t/>
              </a:r>
              <a:endParaRPr sz="1800">
                <a:solidFill>
                  <a:schemeClr val="dk1"/>
                </a:solidFill>
                <a:latin typeface="Twentieth Century"/>
                <a:ea typeface="Twentieth Century"/>
                <a:cs typeface="Twentieth Century"/>
                <a:sym typeface="Twentieth Century"/>
              </a:endParaRPr>
            </a:p>
          </p:txBody>
        </p:sp>
        <p:sp>
          <p:nvSpPr>
            <p:cNvPr id="131" name="Google Shape;131;p2"/>
            <p:cNvSpPr/>
            <p:nvPr/>
          </p:nvSpPr>
          <p:spPr>
            <a:xfrm>
              <a:off x="8351550" y="980356"/>
              <a:ext cx="1082812" cy="1082812"/>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Twentieth Century"/>
                <a:buNone/>
              </a:pPr>
              <a:r>
                <a:t/>
              </a:r>
              <a:endParaRPr sz="1800">
                <a:solidFill>
                  <a:schemeClr val="dk1"/>
                </a:solidFill>
                <a:latin typeface="Twentieth Century"/>
                <a:ea typeface="Twentieth Century"/>
                <a:cs typeface="Twentieth Century"/>
                <a:sym typeface="Twentieth Century"/>
              </a:endParaRPr>
            </a:p>
          </p:txBody>
        </p:sp>
        <p:sp>
          <p:nvSpPr>
            <p:cNvPr id="132" name="Google Shape;132;p2"/>
            <p:cNvSpPr txBox="1"/>
            <p:nvPr/>
          </p:nvSpPr>
          <p:spPr>
            <a:xfrm>
              <a:off x="7346075" y="2465358"/>
              <a:ext cx="3093900" cy="1531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1700"/>
                <a:buFont typeface="Arial"/>
                <a:buNone/>
              </a:pPr>
              <a:r>
                <a:rPr lang="en-US" sz="2000">
                  <a:solidFill>
                    <a:schemeClr val="dk1"/>
                  </a:solidFill>
                  <a:latin typeface="Merriweather"/>
                  <a:ea typeface="Merriweather"/>
                  <a:cs typeface="Merriweather"/>
                  <a:sym typeface="Merriweather"/>
                </a:rPr>
                <a:t>Python models and Tableau dashboards will reveal which index shows the strongest growth and stability.</a:t>
              </a:r>
              <a:endParaRPr sz="2000">
                <a:solidFill>
                  <a:schemeClr val="dk1"/>
                </a:solidFill>
                <a:latin typeface="Merriweather"/>
                <a:ea typeface="Merriweather"/>
                <a:cs typeface="Merriweather"/>
                <a:sym typeface="Merriweathe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g3a0721088cc_2_83"/>
          <p:cNvSpPr txBox="1"/>
          <p:nvPr>
            <p:ph type="title"/>
          </p:nvPr>
        </p:nvSpPr>
        <p:spPr>
          <a:xfrm>
            <a:off x="415650" y="261508"/>
            <a:ext cx="11360700" cy="17100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SzPts val="990"/>
              <a:buNone/>
            </a:pPr>
            <a:r>
              <a:rPr lang="en-US" sz="3100"/>
              <a:t>Can we forecast the future performance of major stock indices (S&amp;P 500, NASDAQ, Dow Jones) to determine which offers the best investment potential?</a:t>
            </a:r>
            <a:endParaRPr sz="3100"/>
          </a:p>
        </p:txBody>
      </p:sp>
      <p:sp>
        <p:nvSpPr>
          <p:cNvPr id="139" name="Google Shape;139;g3a0721088cc_2_83"/>
          <p:cNvSpPr txBox="1"/>
          <p:nvPr>
            <p:ph idx="4294967295" type="body"/>
          </p:nvPr>
        </p:nvSpPr>
        <p:spPr>
          <a:xfrm>
            <a:off x="5650204" y="1792325"/>
            <a:ext cx="5956500" cy="4852500"/>
          </a:xfrm>
          <a:prstGeom prst="rect">
            <a:avLst/>
          </a:prstGeom>
          <a:noFill/>
          <a:ln>
            <a:noFill/>
          </a:ln>
        </p:spPr>
        <p:txBody>
          <a:bodyPr anchorCtr="0" anchor="ctr" bIns="45700" lIns="45700" spcFirstLastPara="1" rIns="45700" wrap="square" tIns="45700">
            <a:noAutofit/>
          </a:bodyPr>
          <a:lstStyle/>
          <a:p>
            <a:pPr indent="-381000" lvl="0" marL="457200" rtl="0" algn="l">
              <a:spcBef>
                <a:spcPts val="0"/>
              </a:spcBef>
              <a:spcAft>
                <a:spcPts val="0"/>
              </a:spcAft>
              <a:buClr>
                <a:schemeClr val="dk1"/>
              </a:buClr>
              <a:buSzPts val="2400"/>
              <a:buFont typeface="Merriweather"/>
              <a:buChar char="●"/>
            </a:pPr>
            <a:r>
              <a:rPr lang="en-US" sz="2400">
                <a:solidFill>
                  <a:schemeClr val="dk1"/>
                </a:solidFill>
                <a:latin typeface="Merriweather"/>
                <a:ea typeface="Merriweather"/>
                <a:cs typeface="Merriweather"/>
                <a:sym typeface="Merriweather"/>
              </a:rPr>
              <a:t>Index funds and Exchange-Traded Funds (ETF) rely on stock index performance</a:t>
            </a:r>
            <a:endParaRPr sz="2400">
              <a:solidFill>
                <a:schemeClr val="dk1"/>
              </a:solidFill>
              <a:latin typeface="Merriweather"/>
              <a:ea typeface="Merriweather"/>
              <a:cs typeface="Merriweather"/>
              <a:sym typeface="Merriweather"/>
            </a:endParaRPr>
          </a:p>
          <a:p>
            <a:pPr indent="-381000" lvl="0" marL="457200" rtl="0" algn="l">
              <a:lnSpc>
                <a:spcPct val="90000"/>
              </a:lnSpc>
              <a:spcBef>
                <a:spcPts val="0"/>
              </a:spcBef>
              <a:spcAft>
                <a:spcPts val="0"/>
              </a:spcAft>
              <a:buClr>
                <a:schemeClr val="dk1"/>
              </a:buClr>
              <a:buSzPts val="2400"/>
              <a:buFont typeface="Merriweather"/>
              <a:buChar char="●"/>
            </a:pPr>
            <a:r>
              <a:rPr lang="en-US" sz="2400">
                <a:solidFill>
                  <a:schemeClr val="dk1"/>
                </a:solidFill>
                <a:latin typeface="Merriweather"/>
                <a:ea typeface="Merriweather"/>
                <a:cs typeface="Merriweather"/>
                <a:sym typeface="Merriweather"/>
              </a:rPr>
              <a:t>Tracking performance is important to judging volatility and risk</a:t>
            </a:r>
            <a:endParaRPr sz="2400">
              <a:solidFill>
                <a:schemeClr val="dk1"/>
              </a:solidFill>
              <a:latin typeface="Merriweather"/>
              <a:ea typeface="Merriweather"/>
              <a:cs typeface="Merriweather"/>
              <a:sym typeface="Merriweather"/>
            </a:endParaRPr>
          </a:p>
          <a:p>
            <a:pPr indent="-381000" lvl="0" marL="457200" rtl="0" algn="l">
              <a:lnSpc>
                <a:spcPct val="90000"/>
              </a:lnSpc>
              <a:spcBef>
                <a:spcPts val="0"/>
              </a:spcBef>
              <a:spcAft>
                <a:spcPts val="0"/>
              </a:spcAft>
              <a:buClr>
                <a:schemeClr val="dk1"/>
              </a:buClr>
              <a:buSzPts val="2400"/>
              <a:buFont typeface="Merriweather"/>
              <a:buChar char="●"/>
            </a:pPr>
            <a:r>
              <a:rPr lang="en-US" sz="2400">
                <a:solidFill>
                  <a:schemeClr val="dk1"/>
                </a:solidFill>
                <a:latin typeface="Merriweather"/>
                <a:ea typeface="Merriweather"/>
                <a:cs typeface="Merriweather"/>
                <a:sym typeface="Merriweather"/>
              </a:rPr>
              <a:t>Knowing which indices are better can yield better returns</a:t>
            </a:r>
            <a:endParaRPr sz="2400">
              <a:solidFill>
                <a:schemeClr val="dk1"/>
              </a:solidFill>
              <a:latin typeface="Merriweather"/>
              <a:ea typeface="Merriweather"/>
              <a:cs typeface="Merriweather"/>
              <a:sym typeface="Merriweather"/>
            </a:endParaRPr>
          </a:p>
          <a:p>
            <a:pPr indent="-381000" lvl="0" marL="457200" rtl="0" algn="l">
              <a:lnSpc>
                <a:spcPct val="90000"/>
              </a:lnSpc>
              <a:spcBef>
                <a:spcPts val="0"/>
              </a:spcBef>
              <a:spcAft>
                <a:spcPts val="0"/>
              </a:spcAft>
              <a:buClr>
                <a:schemeClr val="dk1"/>
              </a:buClr>
              <a:buSzPts val="2400"/>
              <a:buFont typeface="Merriweather"/>
              <a:buChar char="●"/>
            </a:pPr>
            <a:r>
              <a:rPr lang="en-US" sz="2400">
                <a:solidFill>
                  <a:schemeClr val="dk1"/>
                </a:solidFill>
                <a:latin typeface="Merriweather"/>
                <a:ea typeface="Merriweather"/>
                <a:cs typeface="Merriweather"/>
                <a:sym typeface="Merriweather"/>
              </a:rPr>
              <a:t>Being able to automate performance analytics means lower costs</a:t>
            </a:r>
            <a:endParaRPr sz="2400">
              <a:solidFill>
                <a:schemeClr val="dk1"/>
              </a:solidFill>
              <a:latin typeface="Merriweather"/>
              <a:ea typeface="Merriweather"/>
              <a:cs typeface="Merriweather"/>
              <a:sym typeface="Merriweather"/>
            </a:endParaRPr>
          </a:p>
        </p:txBody>
      </p:sp>
      <p:pic>
        <p:nvPicPr>
          <p:cNvPr id="140" name="Google Shape;140;g3a0721088cc_2_83"/>
          <p:cNvPicPr preferRelativeResize="0"/>
          <p:nvPr/>
        </p:nvPicPr>
        <p:blipFill>
          <a:blip r:embed="rId3">
            <a:alphaModFix/>
          </a:blip>
          <a:stretch>
            <a:fillRect/>
          </a:stretch>
        </p:blipFill>
        <p:spPr>
          <a:xfrm>
            <a:off x="507725" y="2201150"/>
            <a:ext cx="4267200" cy="4267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txBox="1"/>
          <p:nvPr>
            <p:ph idx="12" type="sldNum"/>
          </p:nvPr>
        </p:nvSpPr>
        <p:spPr>
          <a:xfrm>
            <a:off x="11296610" y="6217622"/>
            <a:ext cx="731700" cy="5247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grpSp>
        <p:nvGrpSpPr>
          <p:cNvPr id="146" name="Google Shape;146;p25"/>
          <p:cNvGrpSpPr/>
          <p:nvPr/>
        </p:nvGrpSpPr>
        <p:grpSpPr>
          <a:xfrm>
            <a:off x="624725" y="1819650"/>
            <a:ext cx="11151600" cy="4495150"/>
            <a:chOff x="-168643" y="0"/>
            <a:chExt cx="11151600" cy="4495150"/>
          </a:xfrm>
        </p:grpSpPr>
        <p:sp>
          <p:nvSpPr>
            <p:cNvPr id="147" name="Google Shape;147;p25"/>
            <p:cNvSpPr/>
            <p:nvPr/>
          </p:nvSpPr>
          <p:spPr>
            <a:xfrm>
              <a:off x="189767" y="0"/>
              <a:ext cx="1510500" cy="1289700"/>
            </a:xfrm>
            <a:prstGeom prst="rect">
              <a:avLst/>
            </a:prstGeom>
            <a:blipFill rotWithShape="1">
              <a:blip r:embed="rId3">
                <a:alphaModFix/>
              </a:blip>
              <a:stretch>
                <a:fillRect b="0" l="0" r="0" t="0"/>
              </a:stretch>
            </a:blip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5"/>
            <p:cNvSpPr/>
            <p:nvPr/>
          </p:nvSpPr>
          <p:spPr>
            <a:xfrm>
              <a:off x="189767" y="1454567"/>
              <a:ext cx="4315800" cy="55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5"/>
            <p:cNvSpPr txBox="1"/>
            <p:nvPr/>
          </p:nvSpPr>
          <p:spPr>
            <a:xfrm>
              <a:off x="189767" y="1454567"/>
              <a:ext cx="4315800" cy="552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200"/>
                <a:buFont typeface="Twentieth Century"/>
                <a:buNone/>
              </a:pPr>
              <a:r>
                <a:rPr b="1" lang="en-US" sz="2200">
                  <a:solidFill>
                    <a:schemeClr val="dk1"/>
                  </a:solidFill>
                  <a:latin typeface="Merriweather"/>
                  <a:ea typeface="Merriweather"/>
                  <a:cs typeface="Merriweather"/>
                  <a:sym typeface="Merriweather"/>
                </a:rPr>
                <a:t>Project background and context</a:t>
              </a:r>
              <a:endParaRPr>
                <a:latin typeface="Merriweather"/>
                <a:ea typeface="Merriweather"/>
                <a:cs typeface="Merriweather"/>
                <a:sym typeface="Merriweather"/>
              </a:endParaRPr>
            </a:p>
          </p:txBody>
        </p:sp>
        <p:sp>
          <p:nvSpPr>
            <p:cNvPr id="150" name="Google Shape;150;p25"/>
            <p:cNvSpPr/>
            <p:nvPr/>
          </p:nvSpPr>
          <p:spPr>
            <a:xfrm>
              <a:off x="189767" y="2083983"/>
              <a:ext cx="4315800" cy="241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5"/>
            <p:cNvSpPr txBox="1"/>
            <p:nvPr/>
          </p:nvSpPr>
          <p:spPr>
            <a:xfrm>
              <a:off x="-168643" y="2172050"/>
              <a:ext cx="5830500" cy="2322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700"/>
                <a:buFont typeface="Twentieth Century"/>
                <a:buNone/>
              </a:pPr>
              <a:r>
                <a:rPr lang="en-US" sz="1900">
                  <a:latin typeface="Merriweather"/>
                  <a:ea typeface="Merriweather"/>
                  <a:cs typeface="Merriweather"/>
                  <a:sym typeface="Merriweather"/>
                </a:rPr>
                <a:t>There are many different </a:t>
              </a:r>
              <a:r>
                <a:rPr lang="en-US" sz="1900">
                  <a:latin typeface="Merriweather"/>
                  <a:ea typeface="Merriweather"/>
                  <a:cs typeface="Merriweather"/>
                  <a:sym typeface="Merriweather"/>
                </a:rPr>
                <a:t>indices</a:t>
              </a:r>
              <a:r>
                <a:rPr lang="en-US" sz="1900">
                  <a:latin typeface="Merriweather"/>
                  <a:ea typeface="Merriweather"/>
                  <a:cs typeface="Merriweather"/>
                  <a:sym typeface="Merriweather"/>
                </a:rPr>
                <a:t>. For example, t</a:t>
              </a:r>
              <a:r>
                <a:rPr lang="en-US" sz="1900">
                  <a:latin typeface="Merriweather"/>
                  <a:ea typeface="Merriweather"/>
                  <a:cs typeface="Merriweather"/>
                  <a:sym typeface="Merriweather"/>
                </a:rPr>
                <a:t>he top 3 followed indices in the US are Standard &amp; Poor’s 500, the Dow Jones Industrial Average, and the Nasdaq Composite.</a:t>
              </a:r>
              <a:endParaRPr sz="1900">
                <a:latin typeface="Merriweather"/>
                <a:ea typeface="Merriweather"/>
                <a:cs typeface="Merriweather"/>
                <a:sym typeface="Merriweather"/>
              </a:endParaRPr>
            </a:p>
            <a:p>
              <a:pPr indent="0" lvl="0" marL="0" marR="0" rtl="0" algn="l">
                <a:lnSpc>
                  <a:spcPct val="100000"/>
                </a:lnSpc>
                <a:spcBef>
                  <a:spcPts val="0"/>
                </a:spcBef>
                <a:spcAft>
                  <a:spcPts val="0"/>
                </a:spcAft>
                <a:buClr>
                  <a:schemeClr val="dk1"/>
                </a:buClr>
                <a:buSzPts val="1700"/>
                <a:buFont typeface="Twentieth Century"/>
                <a:buNone/>
              </a:pPr>
              <a:r>
                <a:rPr lang="en-US" sz="1900">
                  <a:latin typeface="Merriweather"/>
                  <a:ea typeface="Merriweather"/>
                  <a:cs typeface="Merriweather"/>
                  <a:sym typeface="Merriweather"/>
                </a:rPr>
                <a:t>Different indices focus on different things. For example, Dow Jones focuses on “blue chip” companies, which are stable, </a:t>
              </a:r>
              <a:r>
                <a:rPr lang="en-US" sz="1900">
                  <a:latin typeface="Merriweather"/>
                  <a:ea typeface="Merriweather"/>
                  <a:cs typeface="Merriweather"/>
                  <a:sym typeface="Merriweather"/>
                </a:rPr>
                <a:t>publicly</a:t>
              </a:r>
              <a:r>
                <a:rPr lang="en-US" sz="1900">
                  <a:latin typeface="Merriweather"/>
                  <a:ea typeface="Merriweather"/>
                  <a:cs typeface="Merriweather"/>
                  <a:sym typeface="Merriweather"/>
                </a:rPr>
                <a:t> traded companies with long reputations.</a:t>
              </a:r>
              <a:endParaRPr sz="1900">
                <a:latin typeface="Merriweather"/>
                <a:ea typeface="Merriweather"/>
                <a:cs typeface="Merriweather"/>
                <a:sym typeface="Merriweather"/>
              </a:endParaRPr>
            </a:p>
          </p:txBody>
        </p:sp>
        <p:sp>
          <p:nvSpPr>
            <p:cNvPr id="152" name="Google Shape;152;p25"/>
            <p:cNvSpPr/>
            <p:nvPr/>
          </p:nvSpPr>
          <p:spPr>
            <a:xfrm>
              <a:off x="6305335" y="0"/>
              <a:ext cx="1510500" cy="1289700"/>
            </a:xfrm>
            <a:prstGeom prst="rect">
              <a:avLst/>
            </a:prstGeom>
            <a:blipFill rotWithShape="1">
              <a:blip r:embed="rId4">
                <a:alphaModFix/>
              </a:blip>
              <a:stretch>
                <a:fillRect b="0" l="0" r="0" t="0"/>
              </a:stretch>
            </a:blip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5"/>
            <p:cNvSpPr/>
            <p:nvPr/>
          </p:nvSpPr>
          <p:spPr>
            <a:xfrm>
              <a:off x="5260810" y="1454567"/>
              <a:ext cx="4315800" cy="55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5"/>
            <p:cNvSpPr txBox="1"/>
            <p:nvPr/>
          </p:nvSpPr>
          <p:spPr>
            <a:xfrm>
              <a:off x="6305335" y="1454567"/>
              <a:ext cx="4315800" cy="552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200"/>
                <a:buFont typeface="Twentieth Century"/>
                <a:buNone/>
              </a:pPr>
              <a:r>
                <a:rPr b="1" lang="en-US" sz="2200">
                  <a:solidFill>
                    <a:schemeClr val="dk1"/>
                  </a:solidFill>
                  <a:latin typeface="Merriweather"/>
                  <a:ea typeface="Merriweather"/>
                  <a:cs typeface="Merriweather"/>
                  <a:sym typeface="Merriweather"/>
                </a:rPr>
                <a:t>Problems you want to find answers</a:t>
              </a:r>
              <a:endParaRPr>
                <a:latin typeface="Merriweather"/>
                <a:ea typeface="Merriweather"/>
                <a:cs typeface="Merriweather"/>
                <a:sym typeface="Merriweather"/>
              </a:endParaRPr>
            </a:p>
          </p:txBody>
        </p:sp>
        <p:sp>
          <p:nvSpPr>
            <p:cNvPr id="155" name="Google Shape;155;p25"/>
            <p:cNvSpPr txBox="1"/>
            <p:nvPr/>
          </p:nvSpPr>
          <p:spPr>
            <a:xfrm>
              <a:off x="6380957" y="2084050"/>
              <a:ext cx="4602000" cy="2411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595"/>
                </a:spcBef>
                <a:spcAft>
                  <a:spcPts val="0"/>
                </a:spcAft>
                <a:buClr>
                  <a:schemeClr val="dk1"/>
                </a:buClr>
                <a:buSzPts val="1700"/>
                <a:buFont typeface="Twentieth Century"/>
                <a:buNone/>
              </a:pPr>
              <a:r>
                <a:rPr lang="en-US" sz="2100">
                  <a:solidFill>
                    <a:schemeClr val="dk1"/>
                  </a:solidFill>
                  <a:latin typeface="Merriweather"/>
                  <a:ea typeface="Merriweather"/>
                  <a:cs typeface="Merriweather"/>
                  <a:sym typeface="Merriweather"/>
                </a:rPr>
                <a:t>What can we use to predict future performance?</a:t>
              </a:r>
              <a:br>
                <a:rPr lang="en-US" sz="2100">
                  <a:solidFill>
                    <a:schemeClr val="dk1"/>
                  </a:solidFill>
                  <a:latin typeface="Merriweather"/>
                  <a:ea typeface="Merriweather"/>
                  <a:cs typeface="Merriweather"/>
                  <a:sym typeface="Merriweather"/>
                </a:rPr>
              </a:br>
              <a:r>
                <a:rPr lang="en-US" sz="2100">
                  <a:solidFill>
                    <a:schemeClr val="dk1"/>
                  </a:solidFill>
                  <a:latin typeface="Merriweather"/>
                  <a:ea typeface="Merriweather"/>
                  <a:cs typeface="Merriweather"/>
                  <a:sym typeface="Merriweather"/>
                </a:rPr>
                <a:t>What different models can we apply?</a:t>
              </a:r>
              <a:endParaRPr sz="2100">
                <a:solidFill>
                  <a:schemeClr val="dk1"/>
                </a:solidFill>
                <a:latin typeface="Merriweather"/>
                <a:ea typeface="Merriweather"/>
                <a:cs typeface="Merriweather"/>
                <a:sym typeface="Merriweather"/>
              </a:endParaRPr>
            </a:p>
            <a:p>
              <a:pPr indent="0" lvl="0" marL="0" marR="0" rtl="0" algn="l">
                <a:lnSpc>
                  <a:spcPct val="100000"/>
                </a:lnSpc>
                <a:spcBef>
                  <a:spcPts val="595"/>
                </a:spcBef>
                <a:spcAft>
                  <a:spcPts val="0"/>
                </a:spcAft>
                <a:buClr>
                  <a:schemeClr val="dk1"/>
                </a:buClr>
                <a:buSzPts val="1700"/>
                <a:buFont typeface="Twentieth Century"/>
                <a:buNone/>
              </a:pPr>
              <a:r>
                <a:rPr lang="en-US" sz="2100">
                  <a:solidFill>
                    <a:schemeClr val="dk1"/>
                  </a:solidFill>
                  <a:latin typeface="Merriweather"/>
                  <a:ea typeface="Merriweather"/>
                  <a:cs typeface="Merriweather"/>
                  <a:sym typeface="Merriweather"/>
                </a:rPr>
                <a:t>What time range should we look at for different models?</a:t>
              </a:r>
              <a:endParaRPr sz="2100">
                <a:solidFill>
                  <a:schemeClr val="dk1"/>
                </a:solidFill>
                <a:latin typeface="Merriweather"/>
                <a:ea typeface="Merriweather"/>
                <a:cs typeface="Merriweather"/>
                <a:sym typeface="Merriweather"/>
              </a:endParaRPr>
            </a:p>
          </p:txBody>
        </p:sp>
      </p:grpSp>
      <p:sp>
        <p:nvSpPr>
          <p:cNvPr id="156" name="Google Shape;156;p25"/>
          <p:cNvSpPr txBox="1"/>
          <p:nvPr>
            <p:ph type="title"/>
          </p:nvPr>
        </p:nvSpPr>
        <p:spPr>
          <a:xfrm>
            <a:off x="415633" y="667900"/>
            <a:ext cx="11360700" cy="8316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Introduction and Problem</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36fc104f747_1_29"/>
          <p:cNvSpPr txBox="1"/>
          <p:nvPr>
            <p:ph idx="12" type="sldNum"/>
          </p:nvPr>
        </p:nvSpPr>
        <p:spPr>
          <a:xfrm>
            <a:off x="11296610" y="6217622"/>
            <a:ext cx="731700" cy="5247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grpSp>
        <p:nvGrpSpPr>
          <p:cNvPr id="162" name="Google Shape;162;g36fc104f747_1_29"/>
          <p:cNvGrpSpPr/>
          <p:nvPr/>
        </p:nvGrpSpPr>
        <p:grpSpPr>
          <a:xfrm>
            <a:off x="986825" y="3068239"/>
            <a:ext cx="10137790" cy="3570478"/>
            <a:chOff x="189767" y="1454567"/>
            <a:chExt cx="9386843" cy="3040516"/>
          </a:xfrm>
        </p:grpSpPr>
        <p:sp>
          <p:nvSpPr>
            <p:cNvPr id="163" name="Google Shape;163;g36fc104f747_1_29"/>
            <p:cNvSpPr/>
            <p:nvPr/>
          </p:nvSpPr>
          <p:spPr>
            <a:xfrm>
              <a:off x="189767" y="1454567"/>
              <a:ext cx="4315800" cy="55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g36fc104f747_1_29"/>
            <p:cNvSpPr txBox="1"/>
            <p:nvPr/>
          </p:nvSpPr>
          <p:spPr>
            <a:xfrm>
              <a:off x="189767" y="1454567"/>
              <a:ext cx="4315800" cy="552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2200"/>
                <a:buFont typeface="Twentieth Century"/>
                <a:buNone/>
              </a:pPr>
              <a:r>
                <a:rPr b="1" lang="en-US" sz="2200">
                  <a:solidFill>
                    <a:schemeClr val="dk1"/>
                  </a:solidFill>
                  <a:latin typeface="Twentieth Century"/>
                  <a:ea typeface="Twentieth Century"/>
                  <a:cs typeface="Twentieth Century"/>
                  <a:sym typeface="Twentieth Century"/>
                </a:rPr>
                <a:t>Stakeholders</a:t>
              </a:r>
              <a:endParaRPr/>
            </a:p>
          </p:txBody>
        </p:sp>
        <p:sp>
          <p:nvSpPr>
            <p:cNvPr id="165" name="Google Shape;165;g36fc104f747_1_29"/>
            <p:cNvSpPr/>
            <p:nvPr/>
          </p:nvSpPr>
          <p:spPr>
            <a:xfrm>
              <a:off x="189767" y="2083983"/>
              <a:ext cx="4315800" cy="24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chemeClr val="dk1"/>
                  </a:solidFill>
                  <a:latin typeface="Merriweather"/>
                  <a:ea typeface="Merriweather"/>
                  <a:cs typeface="Merriweather"/>
                  <a:sym typeface="Merriweather"/>
                </a:rPr>
                <a:t>ETF Managers</a:t>
              </a:r>
              <a:endParaRPr sz="2200">
                <a:solidFill>
                  <a:schemeClr val="dk1"/>
                </a:solidFill>
                <a:latin typeface="Merriweather"/>
                <a:ea typeface="Merriweather"/>
                <a:cs typeface="Merriweather"/>
                <a:sym typeface="Merriweather"/>
              </a:endParaRPr>
            </a:p>
            <a:p>
              <a:pPr indent="0" lvl="0" marL="457200" rtl="0" algn="l">
                <a:spcBef>
                  <a:spcPts val="0"/>
                </a:spcBef>
                <a:spcAft>
                  <a:spcPts val="0"/>
                </a:spcAft>
                <a:buClr>
                  <a:schemeClr val="dk1"/>
                </a:buClr>
                <a:buSzPts val="1100"/>
                <a:buFont typeface="Arial"/>
                <a:buNone/>
              </a:pPr>
              <a:r>
                <a:t/>
              </a:r>
              <a:endParaRPr sz="2200">
                <a:solidFill>
                  <a:schemeClr val="dk1"/>
                </a:solidFill>
                <a:latin typeface="Merriweather"/>
                <a:ea typeface="Merriweather"/>
                <a:cs typeface="Merriweather"/>
                <a:sym typeface="Merriweather"/>
              </a:endParaRPr>
            </a:p>
            <a:p>
              <a:pPr indent="0" lvl="0" marL="0" rtl="0" algn="l">
                <a:spcBef>
                  <a:spcPts val="0"/>
                </a:spcBef>
                <a:spcAft>
                  <a:spcPts val="0"/>
                </a:spcAft>
                <a:buNone/>
              </a:pPr>
              <a:r>
                <a:rPr lang="en-US" sz="2200">
                  <a:solidFill>
                    <a:schemeClr val="dk1"/>
                  </a:solidFill>
                  <a:latin typeface="Merriweather"/>
                  <a:ea typeface="Merriweather"/>
                  <a:cs typeface="Merriweather"/>
                  <a:sym typeface="Merriweather"/>
                </a:rPr>
                <a:t>Retail Investors</a:t>
              </a:r>
              <a:endParaRPr sz="2200">
                <a:solidFill>
                  <a:schemeClr val="dk1"/>
                </a:solidFill>
                <a:latin typeface="Merriweather"/>
                <a:ea typeface="Merriweather"/>
                <a:cs typeface="Merriweather"/>
                <a:sym typeface="Merriweather"/>
              </a:endParaRPr>
            </a:p>
            <a:p>
              <a:pPr indent="0" lvl="0" marL="0" rtl="0" algn="l">
                <a:spcBef>
                  <a:spcPts val="0"/>
                </a:spcBef>
                <a:spcAft>
                  <a:spcPts val="0"/>
                </a:spcAft>
                <a:buClr>
                  <a:schemeClr val="dk1"/>
                </a:buClr>
                <a:buSzPts val="1100"/>
                <a:buFont typeface="Arial"/>
                <a:buNone/>
              </a:pPr>
              <a:r>
                <a:t/>
              </a:r>
              <a:endParaRPr sz="2200">
                <a:solidFill>
                  <a:schemeClr val="dk1"/>
                </a:solidFill>
                <a:latin typeface="Merriweather"/>
                <a:ea typeface="Merriweather"/>
                <a:cs typeface="Merriweather"/>
                <a:sym typeface="Merriweather"/>
              </a:endParaRPr>
            </a:p>
            <a:p>
              <a:pPr indent="0" lvl="0" marL="0" rtl="0" algn="l">
                <a:spcBef>
                  <a:spcPts val="0"/>
                </a:spcBef>
                <a:spcAft>
                  <a:spcPts val="0"/>
                </a:spcAft>
                <a:buNone/>
              </a:pPr>
              <a:r>
                <a:rPr lang="en-US" sz="2200">
                  <a:solidFill>
                    <a:schemeClr val="dk1"/>
                  </a:solidFill>
                  <a:latin typeface="Merriweather"/>
                  <a:ea typeface="Merriweather"/>
                  <a:cs typeface="Merriweather"/>
                  <a:sym typeface="Merriweather"/>
                </a:rPr>
                <a:t>Index Fund Providers</a:t>
              </a:r>
              <a:endParaRPr sz="2200">
                <a:solidFill>
                  <a:schemeClr val="dk1"/>
                </a:solidFill>
                <a:latin typeface="Merriweather"/>
                <a:ea typeface="Merriweather"/>
                <a:cs typeface="Merriweather"/>
                <a:sym typeface="Merriweather"/>
              </a:endParaRPr>
            </a:p>
            <a:p>
              <a:pPr indent="0" lvl="0" marL="457200" rtl="0" algn="l">
                <a:spcBef>
                  <a:spcPts val="0"/>
                </a:spcBef>
                <a:spcAft>
                  <a:spcPts val="0"/>
                </a:spcAft>
                <a:buClr>
                  <a:schemeClr val="dk1"/>
                </a:buClr>
                <a:buSzPts val="1100"/>
                <a:buFont typeface="Arial"/>
                <a:buNone/>
              </a:pPr>
              <a:r>
                <a:t/>
              </a:r>
              <a:endParaRPr sz="2200">
                <a:solidFill>
                  <a:schemeClr val="dk1"/>
                </a:solidFill>
                <a:latin typeface="Merriweather"/>
                <a:ea typeface="Merriweather"/>
                <a:cs typeface="Merriweather"/>
                <a:sym typeface="Merriweather"/>
              </a:endParaRPr>
            </a:p>
            <a:p>
              <a:pPr indent="0" lvl="0" marL="0" rtl="0" algn="l">
                <a:spcBef>
                  <a:spcPts val="0"/>
                </a:spcBef>
                <a:spcAft>
                  <a:spcPts val="0"/>
                </a:spcAft>
                <a:buNone/>
              </a:pPr>
              <a:r>
                <a:rPr lang="en-US" sz="2200">
                  <a:solidFill>
                    <a:schemeClr val="dk1"/>
                  </a:solidFill>
                  <a:latin typeface="Merriweather"/>
                  <a:ea typeface="Merriweather"/>
                  <a:cs typeface="Merriweather"/>
                  <a:sym typeface="Merriweather"/>
                </a:rPr>
                <a:t>Financial Analysts</a:t>
              </a:r>
              <a:endParaRPr sz="2200">
                <a:solidFill>
                  <a:schemeClr val="dk1"/>
                </a:solidFill>
                <a:latin typeface="Merriweather"/>
                <a:ea typeface="Merriweather"/>
                <a:cs typeface="Merriweather"/>
                <a:sym typeface="Merriweather"/>
              </a:endParaRPr>
            </a:p>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166" name="Google Shape;166;g36fc104f747_1_29"/>
            <p:cNvSpPr txBox="1"/>
            <p:nvPr/>
          </p:nvSpPr>
          <p:spPr>
            <a:xfrm flipH="1">
              <a:off x="5478010" y="2083972"/>
              <a:ext cx="4098600" cy="2411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2200">
                  <a:latin typeface="Merriweather"/>
                  <a:ea typeface="Merriweather"/>
                  <a:cs typeface="Merriweather"/>
                  <a:sym typeface="Merriweather"/>
                </a:rPr>
                <a:t>Forecast 5-year growth (2025–2030)</a:t>
              </a:r>
              <a:endParaRPr sz="2200">
                <a:latin typeface="Merriweather"/>
                <a:ea typeface="Merriweather"/>
                <a:cs typeface="Merriweather"/>
                <a:sym typeface="Merriweather"/>
              </a:endParaRPr>
            </a:p>
            <a:p>
              <a:pPr indent="0" lvl="0" marL="457200" marR="0" rtl="0" algn="l">
                <a:lnSpc>
                  <a:spcPct val="100000"/>
                </a:lnSpc>
                <a:spcBef>
                  <a:spcPts val="0"/>
                </a:spcBef>
                <a:spcAft>
                  <a:spcPts val="0"/>
                </a:spcAft>
                <a:buNone/>
              </a:pPr>
              <a:r>
                <a:t/>
              </a:r>
              <a:endParaRPr sz="2200">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US" sz="2200">
                  <a:latin typeface="Merriweather"/>
                  <a:ea typeface="Merriweather"/>
                  <a:cs typeface="Merriweather"/>
                  <a:sym typeface="Merriweather"/>
                </a:rPr>
                <a:t>Compare SPY, QQQ, and AGG over the future</a:t>
              </a:r>
              <a:endParaRPr sz="2200">
                <a:latin typeface="Merriweather"/>
                <a:ea typeface="Merriweather"/>
                <a:cs typeface="Merriweather"/>
                <a:sym typeface="Merriweather"/>
              </a:endParaRPr>
            </a:p>
            <a:p>
              <a:pPr indent="0" lvl="0" marL="457200" marR="0" rtl="0" algn="l">
                <a:lnSpc>
                  <a:spcPct val="100000"/>
                </a:lnSpc>
                <a:spcBef>
                  <a:spcPts val="0"/>
                </a:spcBef>
                <a:spcAft>
                  <a:spcPts val="0"/>
                </a:spcAft>
                <a:buNone/>
              </a:pPr>
              <a:r>
                <a:t/>
              </a:r>
              <a:endParaRPr sz="2200">
                <a:latin typeface="Merriweather"/>
                <a:ea typeface="Merriweather"/>
                <a:cs typeface="Merriweather"/>
                <a:sym typeface="Merriweather"/>
              </a:endParaRPr>
            </a:p>
            <a:p>
              <a:pPr indent="0" lvl="0" marL="0" marR="0" rtl="0" algn="l">
                <a:lnSpc>
                  <a:spcPct val="100000"/>
                </a:lnSpc>
                <a:spcBef>
                  <a:spcPts val="0"/>
                </a:spcBef>
                <a:spcAft>
                  <a:spcPts val="0"/>
                </a:spcAft>
                <a:buNone/>
              </a:pPr>
              <a:r>
                <a:rPr lang="en-US" sz="2200">
                  <a:latin typeface="Merriweather"/>
                  <a:ea typeface="Merriweather"/>
                  <a:cs typeface="Merriweather"/>
                  <a:sym typeface="Merriweather"/>
                </a:rPr>
                <a:t>Highlight best index for growth + stability</a:t>
              </a:r>
              <a:endParaRPr sz="2200">
                <a:latin typeface="Merriweather"/>
                <a:ea typeface="Merriweather"/>
                <a:cs typeface="Merriweather"/>
                <a:sym typeface="Merriweather"/>
              </a:endParaRPr>
            </a:p>
          </p:txBody>
        </p:sp>
        <p:sp>
          <p:nvSpPr>
            <p:cNvPr id="167" name="Google Shape;167;g36fc104f747_1_29"/>
            <p:cNvSpPr/>
            <p:nvPr/>
          </p:nvSpPr>
          <p:spPr>
            <a:xfrm>
              <a:off x="5260810" y="1454567"/>
              <a:ext cx="4315800" cy="55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2200"/>
                <a:buFont typeface="Twentieth Century"/>
                <a:buNone/>
              </a:pPr>
              <a:r>
                <a:rPr b="1" lang="en-US" sz="2200">
                  <a:solidFill>
                    <a:schemeClr val="dk1"/>
                  </a:solidFill>
                  <a:latin typeface="Twentieth Century"/>
                  <a:ea typeface="Twentieth Century"/>
                  <a:cs typeface="Twentieth Century"/>
                  <a:sym typeface="Twentieth Century"/>
                </a:rPr>
                <a:t>Measurable Goal</a:t>
              </a:r>
              <a:endParaRPr>
                <a:latin typeface="Twentieth Century"/>
                <a:ea typeface="Twentieth Century"/>
                <a:cs typeface="Twentieth Century"/>
                <a:sym typeface="Twentieth Century"/>
              </a:endParaRPr>
            </a:p>
          </p:txBody>
        </p:sp>
      </p:grpSp>
      <p:pic>
        <p:nvPicPr>
          <p:cNvPr id="168" name="Google Shape;168;g36fc104f747_1_29"/>
          <p:cNvPicPr preferRelativeResize="0"/>
          <p:nvPr/>
        </p:nvPicPr>
        <p:blipFill>
          <a:blip r:embed="rId3">
            <a:alphaModFix/>
          </a:blip>
          <a:stretch>
            <a:fillRect/>
          </a:stretch>
        </p:blipFill>
        <p:spPr>
          <a:xfrm>
            <a:off x="1064075" y="1769525"/>
            <a:ext cx="1255250" cy="1255250"/>
          </a:xfrm>
          <a:prstGeom prst="rect">
            <a:avLst/>
          </a:prstGeom>
          <a:noFill/>
          <a:ln>
            <a:noFill/>
          </a:ln>
        </p:spPr>
      </p:pic>
      <p:pic>
        <p:nvPicPr>
          <p:cNvPr id="169" name="Google Shape;169;g36fc104f747_1_29"/>
          <p:cNvPicPr preferRelativeResize="0"/>
          <p:nvPr/>
        </p:nvPicPr>
        <p:blipFill>
          <a:blip r:embed="rId4">
            <a:alphaModFix/>
          </a:blip>
          <a:stretch>
            <a:fillRect/>
          </a:stretch>
        </p:blipFill>
        <p:spPr>
          <a:xfrm>
            <a:off x="6694325" y="1726050"/>
            <a:ext cx="1342200" cy="1342200"/>
          </a:xfrm>
          <a:prstGeom prst="rect">
            <a:avLst/>
          </a:prstGeom>
          <a:noFill/>
          <a:ln>
            <a:noFill/>
          </a:ln>
        </p:spPr>
      </p:pic>
      <p:sp>
        <p:nvSpPr>
          <p:cNvPr id="170" name="Google Shape;170;g36fc104f747_1_29"/>
          <p:cNvSpPr txBox="1"/>
          <p:nvPr>
            <p:ph type="title"/>
          </p:nvPr>
        </p:nvSpPr>
        <p:spPr>
          <a:xfrm>
            <a:off x="415633" y="667900"/>
            <a:ext cx="11360700" cy="8316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Stakeholders and Measurable Goal</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4" name="Shape 174"/>
        <p:cNvGrpSpPr/>
        <p:nvPr/>
      </p:nvGrpSpPr>
      <p:grpSpPr>
        <a:xfrm>
          <a:off x="0" y="0"/>
          <a:ext cx="0" cy="0"/>
          <a:chOff x="0" y="0"/>
          <a:chExt cx="0" cy="0"/>
        </a:xfrm>
      </p:grpSpPr>
      <p:sp>
        <p:nvSpPr>
          <p:cNvPr id="175" name="Google Shape;175;p26"/>
          <p:cNvSpPr/>
          <p:nvPr/>
        </p:nvSpPr>
        <p:spPr>
          <a:xfrm>
            <a:off x="0" y="0"/>
            <a:ext cx="12192000" cy="4572001"/>
          </a:xfrm>
          <a:prstGeom prst="rect">
            <a:avLst/>
          </a:prstGeom>
          <a:solidFill>
            <a:srgbClr val="1482A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176" name="Google Shape;176;p26"/>
          <p:cNvSpPr/>
          <p:nvPr/>
        </p:nvSpPr>
        <p:spPr>
          <a:xfrm>
            <a:off x="-1" y="0"/>
            <a:ext cx="12192000" cy="4572001"/>
          </a:xfrm>
          <a:custGeom>
            <a:rect b="b" l="l" r="r" t="t"/>
            <a:pathLst>
              <a:path extrusionOk="0" h="4572001" w="1219200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cxnSp>
        <p:nvCxnSpPr>
          <p:cNvPr id="177" name="Google Shape;177;p26"/>
          <p:cNvCxnSpPr/>
          <p:nvPr/>
        </p:nvCxnSpPr>
        <p:spPr>
          <a:xfrm rot="10800000">
            <a:off x="8386843" y="5264106"/>
            <a:ext cx="0" cy="914400"/>
          </a:xfrm>
          <a:prstGeom prst="straightConnector1">
            <a:avLst/>
          </a:prstGeom>
          <a:noFill/>
          <a:ln cap="flat" cmpd="sng" w="19050">
            <a:solidFill>
              <a:srgbClr val="1482AB"/>
            </a:solidFill>
            <a:prstDash val="solid"/>
            <a:round/>
            <a:headEnd len="sm" w="sm" type="none"/>
            <a:tailEnd len="sm" w="sm" type="none"/>
          </a:ln>
        </p:spPr>
      </p:cxnSp>
      <p:sp>
        <p:nvSpPr>
          <p:cNvPr id="178" name="Google Shape;178;p26"/>
          <p:cNvSpPr/>
          <p:nvPr/>
        </p:nvSpPr>
        <p:spPr>
          <a:xfrm>
            <a:off x="0" y="0"/>
            <a:ext cx="12188726" cy="685897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179" name="Google Shape;179;p26"/>
          <p:cNvSpPr/>
          <p:nvPr/>
        </p:nvSpPr>
        <p:spPr>
          <a:xfrm>
            <a:off x="505464" y="484632"/>
            <a:ext cx="7453538" cy="588091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wentieth Century"/>
              <a:ea typeface="Twentieth Century"/>
              <a:cs typeface="Twentieth Century"/>
              <a:sym typeface="Twentieth Century"/>
            </a:endParaRPr>
          </a:p>
        </p:txBody>
      </p:sp>
      <p:sp>
        <p:nvSpPr>
          <p:cNvPr id="180" name="Google Shape;180;p26"/>
          <p:cNvSpPr txBox="1"/>
          <p:nvPr>
            <p:ph type="title"/>
          </p:nvPr>
        </p:nvSpPr>
        <p:spPr>
          <a:xfrm>
            <a:off x="990096" y="977900"/>
            <a:ext cx="6539558" cy="3327734"/>
          </a:xfrm>
          <a:prstGeom prst="rect">
            <a:avLst/>
          </a:prstGeom>
          <a:noFill/>
          <a:ln>
            <a:noFill/>
          </a:ln>
        </p:spPr>
        <p:txBody>
          <a:bodyPr anchorCtr="0" anchor="b" bIns="45700" lIns="91425" spcFirstLastPara="1" rIns="91425" wrap="square" tIns="45700">
            <a:normAutofit/>
          </a:bodyPr>
          <a:lstStyle/>
          <a:p>
            <a:pPr indent="0" lvl="0" marL="0" rtl="0" algn="r">
              <a:lnSpc>
                <a:spcPct val="80000"/>
              </a:lnSpc>
              <a:spcBef>
                <a:spcPts val="0"/>
              </a:spcBef>
              <a:spcAft>
                <a:spcPts val="0"/>
              </a:spcAft>
              <a:buClr>
                <a:srgbClr val="0C0C0C"/>
              </a:buClr>
              <a:buSzPts val="5400"/>
              <a:buFont typeface="Twentieth Century"/>
              <a:buNone/>
            </a:pPr>
            <a:r>
              <a:rPr lang="en-US" sz="5400"/>
              <a:t>METHOD AND PROCESS</a:t>
            </a:r>
            <a:endParaRPr/>
          </a:p>
        </p:txBody>
      </p:sp>
      <p:cxnSp>
        <p:nvCxnSpPr>
          <p:cNvPr id="181" name="Google Shape;181;p26"/>
          <p:cNvCxnSpPr/>
          <p:nvPr/>
        </p:nvCxnSpPr>
        <p:spPr>
          <a:xfrm>
            <a:off x="2158680" y="4476657"/>
            <a:ext cx="5370974" cy="0"/>
          </a:xfrm>
          <a:prstGeom prst="straightConnector1">
            <a:avLst/>
          </a:prstGeom>
          <a:noFill/>
          <a:ln cap="flat" cmpd="sng" w="19050">
            <a:solidFill>
              <a:srgbClr val="1482AB"/>
            </a:solidFill>
            <a:prstDash val="solid"/>
            <a:round/>
            <a:headEnd len="sm" w="sm" type="none"/>
            <a:tailEnd len="sm" w="sm" type="none"/>
          </a:ln>
        </p:spPr>
      </p:cxnSp>
      <p:sp>
        <p:nvSpPr>
          <p:cNvPr id="182" name="Google Shape;182;p26"/>
          <p:cNvSpPr/>
          <p:nvPr/>
        </p:nvSpPr>
        <p:spPr>
          <a:xfrm>
            <a:off x="8119870" y="484632"/>
            <a:ext cx="3584224" cy="588091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wentieth Century"/>
              <a:ea typeface="Twentieth Century"/>
              <a:cs typeface="Twentieth Century"/>
              <a:sym typeface="Twentieth Centur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180"/>
                                        </p:tgtEl>
                                        <p:attrNameLst>
                                          <p:attrName>style.visibility</p:attrName>
                                        </p:attrNameLst>
                                      </p:cBhvr>
                                      <p:to>
                                        <p:strVal val="visible"/>
                                      </p:to>
                                    </p:set>
                                    <p:animEffect filter="fade" transition="in">
                                      <p:cBhvr>
                                        <p:cTn dur="400"/>
                                        <p:tgtEl>
                                          <p:spTgt spid="1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6" name="Shape 186"/>
        <p:cNvGrpSpPr/>
        <p:nvPr/>
      </p:nvGrpSpPr>
      <p:grpSpPr>
        <a:xfrm>
          <a:off x="0" y="0"/>
          <a:ext cx="0" cy="0"/>
          <a:chOff x="0" y="0"/>
          <a:chExt cx="0" cy="0"/>
        </a:xfrm>
      </p:grpSpPr>
      <p:sp>
        <p:nvSpPr>
          <p:cNvPr id="187" name="Google Shape;187;p3"/>
          <p:cNvSpPr/>
          <p:nvPr/>
        </p:nvSpPr>
        <p:spPr>
          <a:xfrm>
            <a:off x="3048" y="11763"/>
            <a:ext cx="12189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Twentieth Century"/>
              <a:buNone/>
            </a:pPr>
            <a:r>
              <a:t/>
            </a:r>
            <a:endParaRPr b="0" i="0" sz="1800" u="none" cap="none" strike="noStrike">
              <a:solidFill>
                <a:schemeClr val="lt1"/>
              </a:solidFill>
              <a:latin typeface="Arial"/>
              <a:ea typeface="Arial"/>
              <a:cs typeface="Arial"/>
              <a:sym typeface="Arial"/>
            </a:endParaRPr>
          </a:p>
        </p:txBody>
      </p:sp>
      <p:sp>
        <p:nvSpPr>
          <p:cNvPr id="188" name="Google Shape;188;p3"/>
          <p:cNvSpPr/>
          <p:nvPr/>
        </p:nvSpPr>
        <p:spPr>
          <a:xfrm>
            <a:off x="1" y="0"/>
            <a:ext cx="4167271" cy="6858000"/>
          </a:xfrm>
          <a:custGeom>
            <a:rect b="b" l="l" r="r" t="t"/>
            <a:pathLst>
              <a:path extrusionOk="0" h="6858000" w="4167271">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Twentieth Century"/>
              <a:buNone/>
            </a:pPr>
            <a:r>
              <a:t/>
            </a:r>
            <a:endParaRPr b="0" i="0" sz="1800" u="none" cap="none" strike="noStrike">
              <a:solidFill>
                <a:schemeClr val="lt1"/>
              </a:solidFill>
              <a:latin typeface="Arial"/>
              <a:ea typeface="Arial"/>
              <a:cs typeface="Arial"/>
              <a:sym typeface="Arial"/>
            </a:endParaRPr>
          </a:p>
        </p:txBody>
      </p:sp>
      <p:sp>
        <p:nvSpPr>
          <p:cNvPr id="189" name="Google Shape;189;p3"/>
          <p:cNvSpPr txBox="1"/>
          <p:nvPr>
            <p:ph type="title"/>
          </p:nvPr>
        </p:nvSpPr>
        <p:spPr>
          <a:xfrm>
            <a:off x="357275" y="1708362"/>
            <a:ext cx="3810000" cy="335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5000"/>
              <a:buFont typeface="Play"/>
              <a:buNone/>
            </a:pPr>
            <a:r>
              <a:rPr lang="en-US">
                <a:solidFill>
                  <a:srgbClr val="FFFFFF"/>
                </a:solidFill>
              </a:rPr>
              <a:t>How we will Collect, Process, and Analyze the Data</a:t>
            </a:r>
            <a:endParaRPr/>
          </a:p>
        </p:txBody>
      </p:sp>
      <p:sp>
        <p:nvSpPr>
          <p:cNvPr id="190" name="Google Shape;190;p3"/>
          <p:cNvSpPr txBox="1"/>
          <p:nvPr>
            <p:ph idx="1" type="body"/>
          </p:nvPr>
        </p:nvSpPr>
        <p:spPr>
          <a:xfrm>
            <a:off x="4167275" y="558150"/>
            <a:ext cx="7327500" cy="3515100"/>
          </a:xfrm>
          <a:prstGeom prst="rect">
            <a:avLst/>
          </a:prstGeom>
          <a:noFill/>
          <a:ln>
            <a:noFill/>
          </a:ln>
        </p:spPr>
        <p:txBody>
          <a:bodyPr anchorCtr="0" anchor="ctr" bIns="45700" lIns="91425" spcFirstLastPara="1" rIns="91425" wrap="square" tIns="45700">
            <a:normAutofit fontScale="77500" lnSpcReduction="20000"/>
          </a:bodyPr>
          <a:lstStyle/>
          <a:p>
            <a:pPr indent="0" lvl="0" marL="0" rtl="0" algn="l">
              <a:lnSpc>
                <a:spcPct val="115000"/>
              </a:lnSpc>
              <a:spcBef>
                <a:spcPts val="1000"/>
              </a:spcBef>
              <a:spcAft>
                <a:spcPts val="0"/>
              </a:spcAft>
              <a:buSzPct val="100000"/>
              <a:buNone/>
            </a:pPr>
            <a:r>
              <a:rPr lang="en-US" sz="2600">
                <a:solidFill>
                  <a:schemeClr val="lt1"/>
                </a:solidFill>
                <a:latin typeface="Merriweather"/>
                <a:ea typeface="Merriweather"/>
                <a:cs typeface="Merriweather"/>
                <a:sym typeface="Merriweather"/>
              </a:rPr>
              <a:t>How Our Process Works</a:t>
            </a:r>
            <a:endParaRPr sz="2600">
              <a:solidFill>
                <a:schemeClr val="lt1"/>
              </a:solidFill>
              <a:latin typeface="Merriweather"/>
              <a:ea typeface="Merriweather"/>
              <a:cs typeface="Merriweather"/>
              <a:sym typeface="Merriweather"/>
            </a:endParaRPr>
          </a:p>
          <a:p>
            <a:pPr indent="-356552" lvl="0" marL="457200" rtl="0" algn="l">
              <a:lnSpc>
                <a:spcPct val="115000"/>
              </a:lnSpc>
              <a:spcBef>
                <a:spcPts val="1000"/>
              </a:spcBef>
              <a:spcAft>
                <a:spcPts val="0"/>
              </a:spcAft>
              <a:buClr>
                <a:schemeClr val="lt1"/>
              </a:buClr>
              <a:buSzPct val="100000"/>
              <a:buFont typeface="Merriweather"/>
              <a:buChar char="●"/>
            </a:pPr>
            <a:r>
              <a:rPr lang="en-US" sz="2600">
                <a:solidFill>
                  <a:schemeClr val="lt1"/>
                </a:solidFill>
                <a:latin typeface="Merriweather"/>
                <a:ea typeface="Merriweather"/>
                <a:cs typeface="Merriweather"/>
                <a:sym typeface="Merriweather"/>
              </a:rPr>
              <a:t>Collect 10+ years of index price data using </a:t>
            </a:r>
            <a:r>
              <a:rPr lang="en-US" sz="2600" u="sng">
                <a:solidFill>
                  <a:schemeClr val="lt1"/>
                </a:solidFill>
                <a:latin typeface="Merriweather"/>
                <a:ea typeface="Merriweather"/>
                <a:cs typeface="Merriweather"/>
                <a:sym typeface="Merriweather"/>
                <a:hlinkClick r:id="rId3">
                  <a:extLst>
                    <a:ext uri="{A12FA001-AC4F-418D-AE19-62706E023703}">
                      <ahyp:hlinkClr val="tx"/>
                    </a:ext>
                  </a:extLst>
                </a:hlinkClick>
              </a:rPr>
              <a:t>Polygon.io</a:t>
            </a:r>
            <a:r>
              <a:rPr lang="en-US" sz="2600">
                <a:solidFill>
                  <a:schemeClr val="lt1"/>
                </a:solidFill>
                <a:latin typeface="Merriweather"/>
                <a:ea typeface="Merriweather"/>
                <a:cs typeface="Merriweather"/>
                <a:sym typeface="Merriweather"/>
              </a:rPr>
              <a:t> API</a:t>
            </a:r>
            <a:endParaRPr sz="2600">
              <a:solidFill>
                <a:schemeClr val="lt1"/>
              </a:solidFill>
              <a:latin typeface="Merriweather"/>
              <a:ea typeface="Merriweather"/>
              <a:cs typeface="Merriweather"/>
              <a:sym typeface="Merriweather"/>
            </a:endParaRPr>
          </a:p>
          <a:p>
            <a:pPr indent="-356552" lvl="0" marL="457200" rtl="0" algn="l">
              <a:lnSpc>
                <a:spcPct val="115000"/>
              </a:lnSpc>
              <a:spcBef>
                <a:spcPts val="0"/>
              </a:spcBef>
              <a:spcAft>
                <a:spcPts val="0"/>
              </a:spcAft>
              <a:buClr>
                <a:schemeClr val="lt1"/>
              </a:buClr>
              <a:buSzPct val="100000"/>
              <a:buFont typeface="Merriweather"/>
              <a:buChar char="●"/>
            </a:pPr>
            <a:r>
              <a:rPr lang="en-US" sz="2600">
                <a:solidFill>
                  <a:schemeClr val="lt1"/>
                </a:solidFill>
                <a:latin typeface="Merriweather"/>
                <a:ea typeface="Merriweather"/>
                <a:cs typeface="Merriweather"/>
                <a:sym typeface="Merriweather"/>
              </a:rPr>
              <a:t>Clean &amp; normalize data in Python (Pandas) </a:t>
            </a:r>
            <a:endParaRPr sz="2600">
              <a:solidFill>
                <a:schemeClr val="lt1"/>
              </a:solidFill>
              <a:latin typeface="Merriweather"/>
              <a:ea typeface="Merriweather"/>
              <a:cs typeface="Merriweather"/>
              <a:sym typeface="Merriweather"/>
            </a:endParaRPr>
          </a:p>
          <a:p>
            <a:pPr indent="-356552" lvl="0" marL="457200" rtl="0" algn="l">
              <a:lnSpc>
                <a:spcPct val="115000"/>
              </a:lnSpc>
              <a:spcBef>
                <a:spcPts val="0"/>
              </a:spcBef>
              <a:spcAft>
                <a:spcPts val="0"/>
              </a:spcAft>
              <a:buClr>
                <a:schemeClr val="lt1"/>
              </a:buClr>
              <a:buSzPct val="100000"/>
              <a:buFont typeface="Merriweather"/>
              <a:buChar char="●"/>
            </a:pPr>
            <a:r>
              <a:rPr lang="en-US" sz="2600">
                <a:solidFill>
                  <a:schemeClr val="lt1"/>
                </a:solidFill>
                <a:latin typeface="Merriweather"/>
                <a:ea typeface="Merriweather"/>
                <a:cs typeface="Merriweather"/>
                <a:sym typeface="Merriweather"/>
              </a:rPr>
              <a:t>Apply</a:t>
            </a:r>
            <a:r>
              <a:rPr lang="en-US" sz="2600">
                <a:solidFill>
                  <a:schemeClr val="lt1"/>
                </a:solidFill>
                <a:latin typeface="Merriweather"/>
                <a:ea typeface="Merriweather"/>
                <a:cs typeface="Merriweather"/>
                <a:sym typeface="Merriweather"/>
              </a:rPr>
              <a:t> Machine Learning Techniques (scikit-learn) to forecast performance</a:t>
            </a:r>
            <a:endParaRPr sz="2600">
              <a:solidFill>
                <a:schemeClr val="lt1"/>
              </a:solidFill>
              <a:latin typeface="Merriweather"/>
              <a:ea typeface="Merriweather"/>
              <a:cs typeface="Merriweather"/>
              <a:sym typeface="Merriweather"/>
            </a:endParaRPr>
          </a:p>
          <a:p>
            <a:pPr indent="-356552" lvl="0" marL="457200" rtl="0" algn="l">
              <a:lnSpc>
                <a:spcPct val="115000"/>
              </a:lnSpc>
              <a:spcBef>
                <a:spcPts val="0"/>
              </a:spcBef>
              <a:spcAft>
                <a:spcPts val="0"/>
              </a:spcAft>
              <a:buClr>
                <a:schemeClr val="lt1"/>
              </a:buClr>
              <a:buSzPct val="100000"/>
              <a:buFont typeface="Merriweather"/>
              <a:buChar char="●"/>
            </a:pPr>
            <a:r>
              <a:rPr lang="en-US" sz="2600">
                <a:solidFill>
                  <a:schemeClr val="lt1"/>
                </a:solidFill>
                <a:latin typeface="Merriweather"/>
                <a:ea typeface="Merriweather"/>
                <a:cs typeface="Merriweather"/>
                <a:sym typeface="Merriweather"/>
              </a:rPr>
              <a:t>Visualize </a:t>
            </a:r>
            <a:r>
              <a:rPr lang="en-US" sz="2600">
                <a:solidFill>
                  <a:schemeClr val="lt1"/>
                </a:solidFill>
                <a:latin typeface="Merriweather"/>
                <a:ea typeface="Merriweather"/>
                <a:cs typeface="Merriweather"/>
                <a:sym typeface="Merriweather"/>
              </a:rPr>
              <a:t>results</a:t>
            </a:r>
            <a:r>
              <a:rPr lang="en-US" sz="2600">
                <a:solidFill>
                  <a:schemeClr val="lt1"/>
                </a:solidFill>
                <a:latin typeface="Merriweather"/>
                <a:ea typeface="Merriweather"/>
                <a:cs typeface="Merriweather"/>
                <a:sym typeface="Merriweather"/>
              </a:rPr>
              <a:t> using Tableau dashboards for comparison</a:t>
            </a:r>
            <a:endParaRPr sz="2600">
              <a:solidFill>
                <a:schemeClr val="lt1"/>
              </a:solidFill>
              <a:latin typeface="Merriweather"/>
              <a:ea typeface="Merriweather"/>
              <a:cs typeface="Merriweather"/>
              <a:sym typeface="Merriweather"/>
            </a:endParaRPr>
          </a:p>
          <a:p>
            <a:pPr indent="-356552" lvl="0" marL="457200" rtl="0" algn="l">
              <a:lnSpc>
                <a:spcPct val="115000"/>
              </a:lnSpc>
              <a:spcBef>
                <a:spcPts val="0"/>
              </a:spcBef>
              <a:spcAft>
                <a:spcPts val="0"/>
              </a:spcAft>
              <a:buClr>
                <a:schemeClr val="lt1"/>
              </a:buClr>
              <a:buSzPct val="100000"/>
              <a:buFont typeface="Merriweather"/>
              <a:buChar char="●"/>
            </a:pPr>
            <a:r>
              <a:rPr lang="en-US" sz="2600">
                <a:solidFill>
                  <a:schemeClr val="lt1"/>
                </a:solidFill>
                <a:latin typeface="Merriweather"/>
                <a:ea typeface="Merriweather"/>
                <a:cs typeface="Merriweather"/>
                <a:sym typeface="Merriweather"/>
              </a:rPr>
              <a:t>Extract Investment insights</a:t>
            </a:r>
            <a:endParaRPr sz="2600">
              <a:solidFill>
                <a:schemeClr val="lt1"/>
              </a:solidFill>
              <a:latin typeface="Merriweather"/>
              <a:ea typeface="Merriweather"/>
              <a:cs typeface="Merriweather"/>
              <a:sym typeface="Merriweather"/>
            </a:endParaRPr>
          </a:p>
          <a:p>
            <a:pPr indent="0" lvl="0" marL="0" rtl="0" algn="l">
              <a:lnSpc>
                <a:spcPct val="115000"/>
              </a:lnSpc>
              <a:spcBef>
                <a:spcPts val="1000"/>
              </a:spcBef>
              <a:spcAft>
                <a:spcPts val="0"/>
              </a:spcAft>
              <a:buSzPct val="100000"/>
              <a:buNone/>
            </a:pPr>
            <a:r>
              <a:t/>
            </a:r>
            <a:endParaRPr sz="2600">
              <a:latin typeface="Merriweather"/>
              <a:ea typeface="Merriweather"/>
              <a:cs typeface="Merriweather"/>
              <a:sym typeface="Merriweather"/>
            </a:endParaRPr>
          </a:p>
        </p:txBody>
      </p:sp>
      <p:sp>
        <p:nvSpPr>
          <p:cNvPr id="191" name="Google Shape;191;p3"/>
          <p:cNvSpPr/>
          <p:nvPr/>
        </p:nvSpPr>
        <p:spPr>
          <a:xfrm flipH="1" rot="10800000">
            <a:off x="7550402" y="2455479"/>
            <a:ext cx="4083433" cy="4083433"/>
          </a:xfrm>
          <a:prstGeom prst="arc">
            <a:avLst>
              <a:gd fmla="val 16200000"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Twentieth Century"/>
              <a:buNone/>
            </a:pPr>
            <a:r>
              <a:t/>
            </a:r>
            <a:endParaRPr b="0" i="0" sz="1800" u="none" cap="none" strike="noStrike">
              <a:solidFill>
                <a:schemeClr val="dk1"/>
              </a:solidFill>
              <a:latin typeface="Arial"/>
              <a:ea typeface="Arial"/>
              <a:cs typeface="Arial"/>
              <a:sym typeface="Arial"/>
            </a:endParaRPr>
          </a:p>
        </p:txBody>
      </p:sp>
      <p:sp>
        <p:nvSpPr>
          <p:cNvPr id="192" name="Google Shape;192;p3"/>
          <p:cNvSpPr txBox="1"/>
          <p:nvPr>
            <p:ph idx="1" type="body"/>
          </p:nvPr>
        </p:nvSpPr>
        <p:spPr>
          <a:xfrm>
            <a:off x="4167275" y="4073287"/>
            <a:ext cx="3435900" cy="847800"/>
          </a:xfrm>
          <a:prstGeom prst="rect">
            <a:avLst/>
          </a:prstGeom>
          <a:noFill/>
          <a:ln>
            <a:noFill/>
          </a:ln>
        </p:spPr>
        <p:txBody>
          <a:bodyPr anchorCtr="0" anchor="ctr" bIns="45700" lIns="91425" spcFirstLastPara="1" rIns="91425" wrap="square" tIns="45700">
            <a:normAutofit fontScale="55000" lnSpcReduction="20000"/>
          </a:bodyPr>
          <a:lstStyle/>
          <a:p>
            <a:pPr indent="0" lvl="0" marL="0" rtl="0" algn="l">
              <a:lnSpc>
                <a:spcPct val="90000"/>
              </a:lnSpc>
              <a:spcBef>
                <a:spcPts val="1000"/>
              </a:spcBef>
              <a:spcAft>
                <a:spcPts val="0"/>
              </a:spcAft>
              <a:buSzPct val="78142"/>
              <a:buNone/>
            </a:pPr>
            <a:r>
              <a:rPr lang="en-US" sz="3327">
                <a:solidFill>
                  <a:schemeClr val="lt1"/>
                </a:solidFill>
              </a:rPr>
              <a:t>Journey Map</a:t>
            </a:r>
            <a:endParaRPr sz="3327">
              <a:solidFill>
                <a:schemeClr val="lt1"/>
              </a:solidFill>
            </a:endParaRPr>
          </a:p>
          <a:p>
            <a:pPr indent="0" lvl="0" marL="0" rtl="0" algn="l">
              <a:lnSpc>
                <a:spcPct val="90000"/>
              </a:lnSpc>
              <a:spcBef>
                <a:spcPts val="1000"/>
              </a:spcBef>
              <a:spcAft>
                <a:spcPts val="0"/>
              </a:spcAft>
              <a:buSzPct val="100000"/>
              <a:buNone/>
            </a:pPr>
            <a:r>
              <a:t/>
            </a:r>
            <a:endParaRPr sz="2600"/>
          </a:p>
          <a:p>
            <a:pPr indent="0" lvl="0" marL="0" rtl="0" algn="l">
              <a:lnSpc>
                <a:spcPct val="90000"/>
              </a:lnSpc>
              <a:spcBef>
                <a:spcPts val="1000"/>
              </a:spcBef>
              <a:spcAft>
                <a:spcPts val="0"/>
              </a:spcAft>
              <a:buSzPct val="100000"/>
              <a:buNone/>
            </a:pPr>
            <a:r>
              <a:t/>
            </a:r>
            <a:endParaRPr sz="2600"/>
          </a:p>
        </p:txBody>
      </p:sp>
      <p:pic>
        <p:nvPicPr>
          <p:cNvPr id="193" name="Google Shape;193;p3" title="Blank diagram.png"/>
          <p:cNvPicPr preferRelativeResize="0"/>
          <p:nvPr/>
        </p:nvPicPr>
        <p:blipFill rotWithShape="1">
          <a:blip r:embed="rId4">
            <a:alphaModFix/>
          </a:blip>
          <a:srcRect b="7850" l="1811" r="1811" t="19795"/>
          <a:stretch/>
        </p:blipFill>
        <p:spPr>
          <a:xfrm>
            <a:off x="4167275" y="4371050"/>
            <a:ext cx="7131899" cy="1186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2024-02-20T13:08:53Z</dcterms:created>
  <dc:creator>Sheng-Min Chen</dc:creator>
</cp:coreProperties>
</file>